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8" r:id="rId2"/>
    <p:sldId id="305" r:id="rId3"/>
    <p:sldId id="260" r:id="rId4"/>
    <p:sldId id="261" r:id="rId5"/>
    <p:sldId id="306" r:id="rId6"/>
    <p:sldId id="307" r:id="rId7"/>
    <p:sldId id="309" r:id="rId8"/>
    <p:sldId id="265" r:id="rId9"/>
    <p:sldId id="312" r:id="rId10"/>
    <p:sldId id="303" r:id="rId11"/>
    <p:sldId id="297"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7D7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0485" autoAdjust="0"/>
  </p:normalViewPr>
  <p:slideViewPr>
    <p:cSldViewPr snapToGrid="0" snapToObjects="1">
      <p:cViewPr varScale="1">
        <p:scale>
          <a:sx n="67" d="100"/>
          <a:sy n="67"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F218C9-78A2-4A4C-BF43-179593C47482}" type="datetimeFigureOut">
              <a:rPr lang="fr-FR" smtClean="0"/>
              <a:t>21/01/2019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8EFB2-B488-204A-B12A-8B1A52A06CA4}" type="slidenum">
              <a:rPr lang="fr-FR" smtClean="0"/>
              <a:t>‹#›</a:t>
            </a:fld>
            <a:endParaRPr lang="fr-FR"/>
          </a:p>
        </p:txBody>
      </p:sp>
    </p:spTree>
    <p:extLst>
      <p:ext uri="{BB962C8B-B14F-4D97-AF65-F5344CB8AC3E}">
        <p14:creationId xmlns:p14="http://schemas.microsoft.com/office/powerpoint/2010/main" val="1592385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xmlns="" id="{25A74D24-93BF-CA4F-88FE-19024C0E69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xmlns="" id="{238212BD-0AB4-8A47-9D50-9014383F4E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3" name="Slide Number Placeholder 3">
            <a:extLst>
              <a:ext uri="{FF2B5EF4-FFF2-40B4-BE49-F238E27FC236}">
                <a16:creationId xmlns:a16="http://schemas.microsoft.com/office/drawing/2014/main" xmlns="" id="{757D7369-BEC2-A742-A74E-B5A2F8C9B3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A31F86-C81A-E24C-B43B-7682F76F151C}" type="slidenum">
              <a:rPr lang="en-US" altLang="fr-FR" smtClean="0">
                <a:latin typeface="Calibri" panose="020F0502020204030204" pitchFamily="34" charset="0"/>
              </a:rPr>
              <a:pPr/>
              <a:t>1</a:t>
            </a:fld>
            <a:endParaRPr lang="en-US" altLang="fr-FR">
              <a:latin typeface="Calibri" panose="020F0502020204030204" pitchFamily="34" charset="0"/>
            </a:endParaRPr>
          </a:p>
        </p:txBody>
      </p:sp>
    </p:spTree>
    <p:extLst>
      <p:ext uri="{BB962C8B-B14F-4D97-AF65-F5344CB8AC3E}">
        <p14:creationId xmlns:p14="http://schemas.microsoft.com/office/powerpoint/2010/main" val="3926208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conclure, dans cette étude, ils ont montré le lien entre deux récepteurs du système immunitaire inné, TLR4 et NOD2, dans la physiopathologie de </a:t>
            </a:r>
            <a:r>
              <a:rPr lang="fr-FR" dirty="0" smtClean="0"/>
              <a:t>l’EN</a:t>
            </a:r>
          </a:p>
          <a:p>
            <a:endParaRPr lang="fr-FR" dirty="0"/>
          </a:p>
          <a:p>
            <a:r>
              <a:rPr lang="fr-FR" dirty="0"/>
              <a:t>Après avoir été activé par MDP, NOD2 </a:t>
            </a:r>
            <a:r>
              <a:rPr lang="fr-FR" dirty="0" smtClean="0"/>
              <a:t>va</a:t>
            </a:r>
            <a:r>
              <a:rPr lang="fr-FR" baseline="0" dirty="0" smtClean="0"/>
              <a:t> </a:t>
            </a:r>
            <a:r>
              <a:rPr lang="fr-FR" dirty="0" smtClean="0"/>
              <a:t>inhiber </a:t>
            </a:r>
            <a:r>
              <a:rPr lang="fr-FR" dirty="0"/>
              <a:t>l’effet de la voie de signalisation TLR4 sur la production de cytokine pro-inflammatoire, l’apoptose </a:t>
            </a:r>
          </a:p>
          <a:p>
            <a:endParaRPr lang="fr-FR" dirty="0"/>
          </a:p>
          <a:p>
            <a:r>
              <a:rPr lang="fr-FR" dirty="0"/>
              <a:t>Lors de l’EN, on va avoir une augmentation de l’expression de TLR4 et de l’activation de la voie de signalisation et une diminution de NOD2 (donc pas de rétrocontrôle), ce qui va entraîner :</a:t>
            </a:r>
          </a:p>
          <a:p>
            <a:r>
              <a:rPr lang="fr-FR" dirty="0"/>
              <a:t>Apoptose</a:t>
            </a:r>
          </a:p>
          <a:p>
            <a:r>
              <a:rPr lang="fr-FR" dirty="0"/>
              <a:t>Diminution </a:t>
            </a:r>
            <a:r>
              <a:rPr lang="fr-FR" dirty="0" smtClean="0"/>
              <a:t>prolifération </a:t>
            </a:r>
            <a:r>
              <a:rPr lang="fr-FR" dirty="0"/>
              <a:t>cellulaire</a:t>
            </a:r>
          </a:p>
          <a:p>
            <a:r>
              <a:rPr lang="fr-FR" dirty="0"/>
              <a:t>Diminution </a:t>
            </a:r>
            <a:r>
              <a:rPr lang="fr-FR" dirty="0" smtClean="0"/>
              <a:t>migration </a:t>
            </a:r>
            <a:r>
              <a:rPr lang="fr-FR" dirty="0"/>
              <a:t>cellulaire</a:t>
            </a:r>
          </a:p>
          <a:p>
            <a:r>
              <a:rPr lang="fr-FR" dirty="0" smtClean="0"/>
              <a:t>Inflammation</a:t>
            </a:r>
            <a:endParaRPr lang="fr-FR" dirty="0"/>
          </a:p>
        </p:txBody>
      </p:sp>
      <p:sp>
        <p:nvSpPr>
          <p:cNvPr id="4" name="Espace réservé du numéro de diapositive 3"/>
          <p:cNvSpPr>
            <a:spLocks noGrp="1"/>
          </p:cNvSpPr>
          <p:nvPr>
            <p:ph type="sldNum" sz="quarter" idx="5"/>
          </p:nvPr>
        </p:nvSpPr>
        <p:spPr/>
        <p:txBody>
          <a:bodyPr/>
          <a:lstStyle/>
          <a:p>
            <a:fld id="{CE78EFB2-B488-204A-B12A-8B1A52A06CA4}" type="slidenum">
              <a:rPr lang="fr-FR" smtClean="0"/>
              <a:t>10</a:t>
            </a:fld>
            <a:endParaRPr lang="fr-FR"/>
          </a:p>
        </p:txBody>
      </p:sp>
    </p:spTree>
    <p:extLst>
      <p:ext uri="{BB962C8B-B14F-4D97-AF65-F5344CB8AC3E}">
        <p14:creationId xmlns:p14="http://schemas.microsoft.com/office/powerpoint/2010/main" val="155370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L’EN est la cause la plus fréquente de décès d’origine intestinale chez le nouveau-né prématuré.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Sa présentation clinique associe une intolérance alimentaire, des rectorragies, une distension abdominale et des signes de sepsis.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effectLst/>
                <a:latin typeface="+mn-lt"/>
                <a:ea typeface="+mn-ea"/>
                <a:cs typeface="+mn-cs"/>
              </a:rPr>
              <a:t>La </a:t>
            </a:r>
            <a:r>
              <a:rPr lang="fr-FR" sz="1200" b="0" kern="1200" dirty="0">
                <a:solidFill>
                  <a:schemeClr val="tx1"/>
                </a:solidFill>
                <a:effectLst/>
                <a:latin typeface="+mn-lt"/>
                <a:ea typeface="+mn-ea"/>
                <a:cs typeface="+mn-cs"/>
              </a:rPr>
              <a:t>PEC associe essentiellement des ATB larges spectre et la mise au repos du TD. </a:t>
            </a:r>
            <a:endParaRPr lang="fr-FR"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effectLst/>
                <a:latin typeface="+mn-lt"/>
                <a:ea typeface="+mn-ea"/>
                <a:cs typeface="+mn-cs"/>
              </a:rPr>
              <a:t>Malgré </a:t>
            </a:r>
            <a:r>
              <a:rPr lang="fr-FR" sz="1200" b="0" kern="1200" dirty="0">
                <a:solidFill>
                  <a:schemeClr val="tx1"/>
                </a:solidFill>
                <a:effectLst/>
                <a:latin typeface="+mn-lt"/>
                <a:ea typeface="+mn-ea"/>
                <a:cs typeface="+mn-cs"/>
              </a:rPr>
              <a:t>ces mesures, une intervention chirurgicale est nécessaire dans plus de la moitié des cas, avec résection du segment digestif </a:t>
            </a:r>
            <a:r>
              <a:rPr lang="fr-FR" sz="1200" b="0" kern="1200" dirty="0" smtClean="0">
                <a:solidFill>
                  <a:schemeClr val="tx1"/>
                </a:solidFill>
                <a:effectLst/>
                <a:latin typeface="+mn-lt"/>
                <a:ea typeface="+mn-ea"/>
                <a:cs typeface="+mn-cs"/>
              </a:rPr>
              <a:t>nécrosé.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kern="1200" dirty="0" smtClean="0">
                <a:solidFill>
                  <a:schemeClr val="tx1"/>
                </a:solidFill>
                <a:effectLst/>
                <a:latin typeface="+mn-lt"/>
                <a:ea typeface="+mn-ea"/>
                <a:cs typeface="+mn-cs"/>
              </a:rPr>
              <a:t>As </a:t>
            </a:r>
            <a:r>
              <a:rPr lang="fr-FR" sz="1200" i="1" kern="1200" dirty="0">
                <a:solidFill>
                  <a:schemeClr val="tx1"/>
                </a:solidFill>
                <a:effectLst/>
                <a:latin typeface="+mn-lt"/>
                <a:ea typeface="+mn-ea"/>
                <a:cs typeface="+mn-cs"/>
              </a:rPr>
              <a:t>a </a:t>
            </a:r>
            <a:r>
              <a:rPr lang="fr-FR" sz="1200" i="1" kern="1200" dirty="0" err="1">
                <a:solidFill>
                  <a:schemeClr val="tx1"/>
                </a:solidFill>
                <a:effectLst/>
                <a:latin typeface="+mn-lt"/>
                <a:ea typeface="+mn-ea"/>
                <a:cs typeface="+mn-cs"/>
              </a:rPr>
              <a:t>consequence</a:t>
            </a:r>
            <a:r>
              <a:rPr lang="fr-FR" sz="1200" i="1" kern="1200" dirty="0">
                <a:solidFill>
                  <a:schemeClr val="tx1"/>
                </a:solidFill>
                <a:effectLst/>
                <a:latin typeface="+mn-lt"/>
                <a:ea typeface="+mn-ea"/>
                <a:cs typeface="+mn-cs"/>
              </a:rPr>
              <a:t> of </a:t>
            </a:r>
            <a:r>
              <a:rPr lang="fr-FR" sz="1200" i="1" kern="1200" dirty="0" err="1">
                <a:solidFill>
                  <a:schemeClr val="tx1"/>
                </a:solidFill>
                <a:effectLst/>
                <a:latin typeface="+mn-lt"/>
                <a:ea typeface="+mn-ea"/>
                <a:cs typeface="+mn-cs"/>
              </a:rPr>
              <a:t>this</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critical</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role</a:t>
            </a:r>
            <a:r>
              <a:rPr lang="fr-FR" sz="1200" i="1" kern="1200" dirty="0">
                <a:solidFill>
                  <a:schemeClr val="tx1"/>
                </a:solidFill>
                <a:effectLst/>
                <a:latin typeface="+mn-lt"/>
                <a:ea typeface="+mn-ea"/>
                <a:cs typeface="+mn-cs"/>
              </a:rPr>
              <a:t> in normal </a:t>
            </a:r>
            <a:r>
              <a:rPr lang="fr-FR" sz="1200" i="1" kern="1200" dirty="0" err="1">
                <a:solidFill>
                  <a:schemeClr val="tx1"/>
                </a:solidFill>
                <a:effectLst/>
                <a:latin typeface="+mn-lt"/>
                <a:ea typeface="+mn-ea"/>
                <a:cs typeface="+mn-cs"/>
              </a:rPr>
              <a:t>gut</a:t>
            </a:r>
            <a:r>
              <a:rPr lang="fr-FR" sz="1200" i="1" kern="1200" dirty="0">
                <a:solidFill>
                  <a:schemeClr val="tx1"/>
                </a:solidFill>
                <a:effectLst/>
                <a:latin typeface="+mn-lt"/>
                <a:ea typeface="+mn-ea"/>
                <a:cs typeface="+mn-cs"/>
              </a:rPr>
              <a:t> </a:t>
            </a:r>
            <a:r>
              <a:rPr lang="fr-FR" sz="1200" i="1" kern="1200" dirty="0" err="1" smtClean="0">
                <a:solidFill>
                  <a:schemeClr val="tx1"/>
                </a:solidFill>
                <a:effectLst/>
                <a:latin typeface="+mn-lt"/>
                <a:ea typeface="+mn-ea"/>
                <a:cs typeface="+mn-cs"/>
              </a:rPr>
              <a:t>epi­thelial</a:t>
            </a:r>
            <a:r>
              <a:rPr lang="fr-FR" sz="1200" i="1" kern="1200" dirty="0" smtClean="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development</a:t>
            </a:r>
            <a:r>
              <a:rPr lang="fr-FR" sz="1200" i="1" kern="1200" dirty="0">
                <a:solidFill>
                  <a:schemeClr val="tx1"/>
                </a:solidFill>
                <a:effectLst/>
                <a:latin typeface="+mn-lt"/>
                <a:ea typeface="+mn-ea"/>
                <a:cs typeface="+mn-cs"/>
              </a:rPr>
              <a:t>, TLR4 </a:t>
            </a:r>
            <a:r>
              <a:rPr lang="fr-FR" sz="1200" i="1" kern="1200" dirty="0" err="1">
                <a:solidFill>
                  <a:schemeClr val="tx1"/>
                </a:solidFill>
                <a:effectLst/>
                <a:latin typeface="+mn-lt"/>
                <a:ea typeface="+mn-ea"/>
                <a:cs typeface="+mn-cs"/>
              </a:rPr>
              <a:t>is</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expressed</a:t>
            </a:r>
            <a:r>
              <a:rPr lang="fr-FR" sz="1200" i="1" kern="1200" dirty="0">
                <a:solidFill>
                  <a:schemeClr val="tx1"/>
                </a:solidFill>
                <a:effectLst/>
                <a:latin typeface="+mn-lt"/>
                <a:ea typeface="+mn-ea"/>
                <a:cs typeface="+mn-cs"/>
              </a:rPr>
              <a:t> at high </a:t>
            </a:r>
            <a:r>
              <a:rPr lang="fr-FR" sz="1200" i="1" kern="1200" dirty="0" err="1">
                <a:solidFill>
                  <a:schemeClr val="tx1"/>
                </a:solidFill>
                <a:effectLst/>
                <a:latin typeface="+mn-lt"/>
                <a:ea typeface="+mn-ea"/>
                <a:cs typeface="+mn-cs"/>
              </a:rPr>
              <a:t>levels</a:t>
            </a:r>
            <a:r>
              <a:rPr lang="fr-FR" sz="1200" i="1" kern="1200" dirty="0">
                <a:solidFill>
                  <a:schemeClr val="tx1"/>
                </a:solidFill>
                <a:effectLst/>
                <a:latin typeface="+mn-lt"/>
                <a:ea typeface="+mn-ea"/>
                <a:cs typeface="+mn-cs"/>
              </a:rPr>
              <a:t> in the </a:t>
            </a:r>
            <a:r>
              <a:rPr lang="fr-FR" sz="1200" i="1" kern="1200" dirty="0" err="1">
                <a:solidFill>
                  <a:schemeClr val="tx1"/>
                </a:solidFill>
                <a:effectLst/>
                <a:latin typeface="+mn-lt"/>
                <a:ea typeface="+mn-ea"/>
                <a:cs typeface="+mn-cs"/>
              </a:rPr>
              <a:t>developing</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gut</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therefore</a:t>
            </a:r>
            <a:r>
              <a:rPr lang="fr-FR" sz="1200" i="1" kern="1200" dirty="0">
                <a:solidFill>
                  <a:schemeClr val="tx1"/>
                </a:solidFill>
                <a:effectLst/>
                <a:latin typeface="+mn-lt"/>
                <a:ea typeface="+mn-ea"/>
                <a:cs typeface="+mn-cs"/>
              </a:rPr>
              <a:t>, in the setting of a </a:t>
            </a:r>
            <a:r>
              <a:rPr lang="fr-FR" sz="1200" i="1" kern="1200" dirty="0" err="1" smtClean="0">
                <a:solidFill>
                  <a:schemeClr val="tx1"/>
                </a:solidFill>
                <a:effectLst/>
                <a:latin typeface="+mn-lt"/>
                <a:ea typeface="+mn-ea"/>
                <a:cs typeface="+mn-cs"/>
              </a:rPr>
              <a:t>prema­ture</a:t>
            </a:r>
            <a:r>
              <a:rPr lang="fr-FR" sz="1200" i="1" kern="1200" dirty="0" smtClean="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birth</a:t>
            </a:r>
            <a:r>
              <a:rPr lang="fr-FR" sz="1200" i="1" kern="1200" dirty="0">
                <a:solidFill>
                  <a:schemeClr val="tx1"/>
                </a:solidFill>
                <a:effectLst/>
                <a:latin typeface="+mn-lt"/>
                <a:ea typeface="+mn-ea"/>
                <a:cs typeface="+mn-cs"/>
              </a:rPr>
              <a:t>, intestinal TLR4 </a:t>
            </a:r>
            <a:r>
              <a:rPr lang="fr-FR" sz="1200" i="1" kern="1200" dirty="0" err="1">
                <a:solidFill>
                  <a:schemeClr val="tx1"/>
                </a:solidFill>
                <a:effectLst/>
                <a:latin typeface="+mn-lt"/>
                <a:ea typeface="+mn-ea"/>
                <a:cs typeface="+mn-cs"/>
              </a:rPr>
              <a:t>levels</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remain</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elevated</a:t>
            </a:r>
            <a:r>
              <a:rPr lang="fr-FR" sz="1200" i="1" kern="1200" dirty="0">
                <a:solidFill>
                  <a:schemeClr val="tx1"/>
                </a:solidFill>
                <a:effectLst/>
                <a:latin typeface="+mn-lt"/>
                <a:ea typeface="+mn-ea"/>
                <a:cs typeface="+mn-cs"/>
              </a:rPr>
              <a:t> as a </a:t>
            </a:r>
            <a:r>
              <a:rPr lang="fr-FR" sz="1200" i="1" kern="1200" dirty="0" err="1">
                <a:solidFill>
                  <a:schemeClr val="tx1"/>
                </a:solidFill>
                <a:effectLst/>
                <a:latin typeface="+mn-lt"/>
                <a:ea typeface="+mn-ea"/>
                <a:cs typeface="+mn-cs"/>
              </a:rPr>
              <a:t>consequence</a:t>
            </a:r>
            <a:r>
              <a:rPr lang="fr-FR" sz="1200" i="1" kern="1200" dirty="0">
                <a:solidFill>
                  <a:schemeClr val="tx1"/>
                </a:solidFill>
                <a:effectLst/>
                <a:latin typeface="+mn-lt"/>
                <a:ea typeface="+mn-ea"/>
                <a:cs typeface="+mn-cs"/>
              </a:rPr>
              <a:t> of the </a:t>
            </a:r>
            <a:r>
              <a:rPr lang="fr-FR" sz="1200" i="1" kern="1200" dirty="0" err="1">
                <a:solidFill>
                  <a:schemeClr val="tx1"/>
                </a:solidFill>
                <a:effectLst/>
                <a:latin typeface="+mn-lt"/>
                <a:ea typeface="+mn-ea"/>
                <a:cs typeface="+mn-cs"/>
              </a:rPr>
              <a:t>gut</a:t>
            </a:r>
            <a:r>
              <a:rPr lang="fr-FR" sz="1200" i="1" kern="1200" dirty="0">
                <a:solidFill>
                  <a:schemeClr val="tx1"/>
                </a:solidFill>
                <a:effectLst/>
                <a:latin typeface="+mn-lt"/>
                <a:ea typeface="+mn-ea"/>
                <a:cs typeface="+mn-cs"/>
              </a:rPr>
              <a:t> not </a:t>
            </a:r>
            <a:r>
              <a:rPr lang="fr-FR" sz="1200" i="1" kern="1200" dirty="0" err="1">
                <a:solidFill>
                  <a:schemeClr val="tx1"/>
                </a:solidFill>
                <a:effectLst/>
                <a:latin typeface="+mn-lt"/>
                <a:ea typeface="+mn-ea"/>
                <a:cs typeface="+mn-cs"/>
              </a:rPr>
              <a:t>having</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completed</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its</a:t>
            </a:r>
            <a:r>
              <a:rPr lang="fr-FR" sz="1200" i="1" kern="1200" dirty="0">
                <a:solidFill>
                  <a:schemeClr val="tx1"/>
                </a:solidFill>
                <a:effectLst/>
                <a:latin typeface="+mn-lt"/>
                <a:ea typeface="+mn-ea"/>
                <a:cs typeface="+mn-cs"/>
              </a:rPr>
              <a:t> full </a:t>
            </a:r>
            <a:r>
              <a:rPr lang="fr-FR" sz="1200" i="1" kern="1200" dirty="0" err="1">
                <a:solidFill>
                  <a:schemeClr val="tx1"/>
                </a:solidFill>
                <a:effectLst/>
                <a:latin typeface="+mn-lt"/>
                <a:ea typeface="+mn-ea"/>
                <a:cs typeface="+mn-cs"/>
              </a:rPr>
              <a:t>development</a:t>
            </a:r>
            <a:r>
              <a:rPr lang="fr-FR" sz="1200" i="1" kern="1200" dirty="0">
                <a:solidFill>
                  <a:schemeClr val="tx1"/>
                </a:solidFill>
                <a:effectLst/>
                <a:latin typeface="+mn-lt"/>
                <a:ea typeface="+mn-ea"/>
                <a:cs typeface="+mn-cs"/>
              </a:rPr>
              <a:t>, as </a:t>
            </a:r>
            <a:r>
              <a:rPr lang="fr-FR" sz="1200" i="1" kern="1200" dirty="0" err="1">
                <a:solidFill>
                  <a:schemeClr val="tx1"/>
                </a:solidFill>
                <a:effectLst/>
                <a:latin typeface="+mn-lt"/>
                <a:ea typeface="+mn-ea"/>
                <a:cs typeface="+mn-cs"/>
              </a:rPr>
              <a:t>well</a:t>
            </a:r>
            <a:r>
              <a:rPr lang="fr-FR" sz="1200" i="1" kern="1200" dirty="0">
                <a:solidFill>
                  <a:schemeClr val="tx1"/>
                </a:solidFill>
                <a:effectLst/>
                <a:latin typeface="+mn-lt"/>
                <a:ea typeface="+mn-ea"/>
                <a:cs typeface="+mn-cs"/>
              </a:rPr>
              <a:t> as </a:t>
            </a:r>
            <a:r>
              <a:rPr lang="fr-FR" sz="1200" i="1" kern="1200" dirty="0" err="1">
                <a:solidFill>
                  <a:schemeClr val="tx1"/>
                </a:solidFill>
                <a:effectLst/>
                <a:latin typeface="+mn-lt"/>
                <a:ea typeface="+mn-ea"/>
                <a:cs typeface="+mn-cs"/>
              </a:rPr>
              <a:t>perhaps</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through</a:t>
            </a:r>
            <a:r>
              <a:rPr lang="fr-FR" sz="1200" i="1" kern="1200" dirty="0">
                <a:solidFill>
                  <a:schemeClr val="tx1"/>
                </a:solidFill>
                <a:effectLst/>
                <a:latin typeface="+mn-lt"/>
                <a:ea typeface="+mn-ea"/>
                <a:cs typeface="+mn-cs"/>
              </a:rPr>
              <a:t> the </a:t>
            </a:r>
            <a:r>
              <a:rPr lang="fr-FR" sz="1200" i="1" kern="1200" dirty="0" err="1">
                <a:solidFill>
                  <a:schemeClr val="tx1"/>
                </a:solidFill>
                <a:effectLst/>
                <a:latin typeface="+mn-lt"/>
                <a:ea typeface="+mn-ea"/>
                <a:cs typeface="+mn-cs"/>
              </a:rPr>
              <a:t>ongoing</a:t>
            </a:r>
            <a:r>
              <a:rPr lang="fr-FR" sz="1200" i="1" kern="1200" dirty="0">
                <a:solidFill>
                  <a:schemeClr val="tx1"/>
                </a:solidFill>
                <a:effectLst/>
                <a:latin typeface="+mn-lt"/>
                <a:ea typeface="+mn-ea"/>
                <a:cs typeface="+mn-cs"/>
              </a:rPr>
              <a:t> activation by </a:t>
            </a:r>
            <a:r>
              <a:rPr lang="fr-FR" sz="1200" i="1" kern="1200" dirty="0" err="1">
                <a:solidFill>
                  <a:schemeClr val="tx1"/>
                </a:solidFill>
                <a:effectLst/>
                <a:latin typeface="+mn-lt"/>
                <a:ea typeface="+mn-ea"/>
                <a:cs typeface="+mn-cs"/>
              </a:rPr>
              <a:t>luminal</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microorganisms</a:t>
            </a:r>
            <a:r>
              <a:rPr lang="fr-FR" sz="1200" i="1" kern="1200" dirty="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TLR4 </a:t>
            </a:r>
            <a:r>
              <a:rPr lang="fr-FR" sz="1200" i="1" kern="1200" dirty="0">
                <a:solidFill>
                  <a:schemeClr val="tx1"/>
                </a:solidFill>
                <a:effectLst/>
                <a:latin typeface="+mn-lt"/>
                <a:ea typeface="+mn-ea"/>
                <a:cs typeface="+mn-cs"/>
              </a:rPr>
              <a:t>activation </a:t>
            </a:r>
            <a:r>
              <a:rPr lang="fr-FR" sz="1200" i="1" kern="1200" dirty="0" err="1">
                <a:solidFill>
                  <a:schemeClr val="tx1"/>
                </a:solidFill>
                <a:effectLst/>
                <a:latin typeface="+mn-lt"/>
                <a:ea typeface="+mn-ea"/>
                <a:cs typeface="+mn-cs"/>
              </a:rPr>
              <a:t>also</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reduces</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endothelial</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nitric</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oxide</a:t>
            </a:r>
            <a:r>
              <a:rPr lang="fr-FR" sz="1200" i="1" kern="1200" dirty="0">
                <a:solidFill>
                  <a:schemeClr val="tx1"/>
                </a:solidFill>
                <a:effectLst/>
                <a:latin typeface="+mn-lt"/>
                <a:ea typeface="+mn-ea"/>
                <a:cs typeface="+mn-cs"/>
              </a:rPr>
              <a:t> synthase </a:t>
            </a:r>
            <a:r>
              <a:rPr lang="fr-FR" sz="1200" i="1" kern="1200" dirty="0" err="1">
                <a:solidFill>
                  <a:schemeClr val="tx1"/>
                </a:solidFill>
                <a:effectLst/>
                <a:latin typeface="+mn-lt"/>
                <a:ea typeface="+mn-ea"/>
                <a:cs typeface="+mn-cs"/>
              </a:rPr>
              <a:t>protein</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levels</a:t>
            </a:r>
            <a:r>
              <a:rPr lang="fr-FR" sz="1200" i="1" kern="1200" dirty="0">
                <a:solidFill>
                  <a:schemeClr val="tx1"/>
                </a:solidFill>
                <a:effectLst/>
                <a:latin typeface="+mn-lt"/>
                <a:ea typeface="+mn-ea"/>
                <a:cs typeface="+mn-cs"/>
              </a:rPr>
              <a:t> and </a:t>
            </a:r>
            <a:r>
              <a:rPr lang="fr-FR" sz="1200" i="1" kern="1200" dirty="0" err="1">
                <a:solidFill>
                  <a:schemeClr val="tx1"/>
                </a:solidFill>
                <a:effectLst/>
                <a:latin typeface="+mn-lt"/>
                <a:ea typeface="+mn-ea"/>
                <a:cs typeface="+mn-cs"/>
              </a:rPr>
              <a:t>activity</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within</a:t>
            </a:r>
            <a:r>
              <a:rPr lang="fr-FR" sz="1200" i="1" kern="1200" dirty="0">
                <a:solidFill>
                  <a:schemeClr val="tx1"/>
                </a:solidFill>
                <a:effectLst/>
                <a:latin typeface="+mn-lt"/>
                <a:ea typeface="+mn-ea"/>
                <a:cs typeface="+mn-cs"/>
              </a:rPr>
              <a:t> the </a:t>
            </a:r>
            <a:r>
              <a:rPr lang="fr-FR" sz="1200" i="1" kern="1200" dirty="0" err="1">
                <a:solidFill>
                  <a:schemeClr val="tx1"/>
                </a:solidFill>
                <a:effectLst/>
                <a:latin typeface="+mn-lt"/>
                <a:ea typeface="+mn-ea"/>
                <a:cs typeface="+mn-cs"/>
              </a:rPr>
              <a:t>vascular</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endothelium</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leading</a:t>
            </a:r>
            <a:r>
              <a:rPr lang="fr-FR" sz="1200" i="1" kern="1200" dirty="0">
                <a:solidFill>
                  <a:schemeClr val="tx1"/>
                </a:solidFill>
                <a:effectLst/>
                <a:latin typeface="+mn-lt"/>
                <a:ea typeface="+mn-ea"/>
                <a:cs typeface="+mn-cs"/>
              </a:rPr>
              <a:t> to </a:t>
            </a:r>
            <a:r>
              <a:rPr lang="fr-FR" sz="1200" i="1" kern="1200" dirty="0" err="1">
                <a:solidFill>
                  <a:schemeClr val="tx1"/>
                </a:solidFill>
                <a:effectLst/>
                <a:latin typeface="+mn-lt"/>
                <a:ea typeface="+mn-ea"/>
                <a:cs typeface="+mn-cs"/>
              </a:rPr>
              <a:t>reduced</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mesenteric</a:t>
            </a:r>
            <a:r>
              <a:rPr lang="fr-FR" sz="1200" i="1" kern="1200" dirty="0">
                <a:solidFill>
                  <a:schemeClr val="tx1"/>
                </a:solidFill>
                <a:effectLst/>
                <a:latin typeface="+mn-lt"/>
                <a:ea typeface="+mn-ea"/>
                <a:cs typeface="+mn-cs"/>
              </a:rPr>
              <a:t> perfusion and </a:t>
            </a:r>
            <a:r>
              <a:rPr lang="fr-FR" sz="1200" i="1" kern="1200" dirty="0" err="1">
                <a:solidFill>
                  <a:schemeClr val="tx1"/>
                </a:solidFill>
                <a:effectLst/>
                <a:latin typeface="+mn-lt"/>
                <a:ea typeface="+mn-ea"/>
                <a:cs typeface="+mn-cs"/>
              </a:rPr>
              <a:t>potentially</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reduced</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motility</a:t>
            </a:r>
            <a:r>
              <a:rPr lang="fr-FR" sz="1200" i="1" kern="1200" dirty="0">
                <a:solidFill>
                  <a:schemeClr val="tx1"/>
                </a:solidFill>
                <a:effectLst/>
                <a:latin typeface="+mn-lt"/>
                <a:ea typeface="+mn-ea"/>
                <a:cs typeface="+mn-cs"/>
              </a:rPr>
              <a:t> </a:t>
            </a:r>
            <a:endParaRPr lang="fr-FR"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endParaRPr>
          </a:p>
          <a:p>
            <a:endParaRPr lang="fr-FR" dirty="0"/>
          </a:p>
        </p:txBody>
      </p:sp>
      <p:sp>
        <p:nvSpPr>
          <p:cNvPr id="4" name="Espace réservé du numéro de diapositive 3"/>
          <p:cNvSpPr>
            <a:spLocks noGrp="1"/>
          </p:cNvSpPr>
          <p:nvPr>
            <p:ph type="sldNum" sz="quarter" idx="5"/>
          </p:nvPr>
        </p:nvSpPr>
        <p:spPr/>
        <p:txBody>
          <a:bodyPr/>
          <a:lstStyle/>
          <a:p>
            <a:fld id="{CE78EFB2-B488-204A-B12A-8B1A52A06CA4}" type="slidenum">
              <a:rPr lang="fr-FR" smtClean="0"/>
              <a:t>2</a:t>
            </a:fld>
            <a:endParaRPr lang="fr-FR"/>
          </a:p>
        </p:txBody>
      </p:sp>
    </p:spTree>
    <p:extLst>
      <p:ext uri="{BB962C8B-B14F-4D97-AF65-F5344CB8AC3E}">
        <p14:creationId xmlns:p14="http://schemas.microsoft.com/office/powerpoint/2010/main" val="1310079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Immediately following birth, the neonatal intestine becomes rapidly colonized. These early moments of microbiota-host communication constitute key events that underpin appropriate maturation of the human host, with subsequent establishment and maintenance of the homeostasis of the host microbiota during early life, events that may have immediate and long-term health consequences</a:t>
            </a:r>
            <a:endParaRPr lang="fr-FR" dirty="0"/>
          </a:p>
        </p:txBody>
      </p:sp>
      <p:sp>
        <p:nvSpPr>
          <p:cNvPr id="4" name="Espace réservé du numéro de diapositive 3"/>
          <p:cNvSpPr>
            <a:spLocks noGrp="1"/>
          </p:cNvSpPr>
          <p:nvPr>
            <p:ph type="sldNum" sz="quarter" idx="5"/>
          </p:nvPr>
        </p:nvSpPr>
        <p:spPr/>
        <p:txBody>
          <a:bodyPr/>
          <a:lstStyle/>
          <a:p>
            <a:fld id="{CE78EFB2-B488-204A-B12A-8B1A52A06CA4}" type="slidenum">
              <a:rPr lang="fr-FR" smtClean="0"/>
              <a:t>3</a:t>
            </a:fld>
            <a:endParaRPr lang="fr-FR"/>
          </a:p>
        </p:txBody>
      </p:sp>
    </p:spTree>
    <p:extLst>
      <p:ext uri="{BB962C8B-B14F-4D97-AF65-F5344CB8AC3E}">
        <p14:creationId xmlns:p14="http://schemas.microsoft.com/office/powerpoint/2010/main" val="84528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u="none" kern="1200" dirty="0">
                <a:solidFill>
                  <a:schemeClr val="tx1"/>
                </a:solidFill>
                <a:effectLst/>
                <a:latin typeface="+mn-lt"/>
                <a:ea typeface="+mn-ea"/>
                <a:cs typeface="+mn-cs"/>
              </a:rPr>
              <a:t>Dans des études précédentes, il a été montré que le </a:t>
            </a:r>
            <a:r>
              <a:rPr lang="fr-FR" sz="1200" b="0" u="none" kern="1200" dirty="0" err="1">
                <a:solidFill>
                  <a:schemeClr val="tx1"/>
                </a:solidFill>
                <a:effectLst/>
                <a:latin typeface="+mn-lt"/>
                <a:ea typeface="+mn-ea"/>
                <a:cs typeface="+mn-cs"/>
              </a:rPr>
              <a:t>Rc</a:t>
            </a:r>
            <a:r>
              <a:rPr lang="fr-FR" sz="1200" b="0" u="none" kern="1200" dirty="0">
                <a:solidFill>
                  <a:schemeClr val="tx1"/>
                </a:solidFill>
                <a:effectLst/>
                <a:latin typeface="+mn-lt"/>
                <a:ea typeface="+mn-ea"/>
                <a:cs typeface="+mn-cs"/>
              </a:rPr>
              <a:t> TLR4 jouait un rôle critique dans la physiopathologie de l’EN.</a:t>
            </a:r>
          </a:p>
          <a:p>
            <a:endParaRPr lang="fr-FR" b="0" u="none" dirty="0"/>
          </a:p>
          <a:p>
            <a:r>
              <a:rPr lang="fr-FR" sz="1200" b="0" u="none" kern="1200" dirty="0" smtClean="0">
                <a:solidFill>
                  <a:schemeClr val="tx1"/>
                </a:solidFill>
                <a:effectLst/>
                <a:latin typeface="+mn-lt"/>
                <a:ea typeface="+mn-ea"/>
                <a:cs typeface="+mn-cs"/>
              </a:rPr>
              <a:t>Le </a:t>
            </a:r>
            <a:r>
              <a:rPr lang="fr-FR" sz="1200" b="0" u="none" kern="1200" dirty="0">
                <a:solidFill>
                  <a:schemeClr val="tx1"/>
                </a:solidFill>
                <a:effectLst/>
                <a:latin typeface="+mn-lt"/>
                <a:ea typeface="+mn-ea"/>
                <a:cs typeface="+mn-cs"/>
              </a:rPr>
              <a:t>TLR 4 reconnaît les </a:t>
            </a:r>
            <a:r>
              <a:rPr lang="fr-FR" sz="1200" b="0" u="none" kern="1200" dirty="0" err="1">
                <a:solidFill>
                  <a:schemeClr val="tx1"/>
                </a:solidFill>
                <a:effectLst/>
                <a:latin typeface="+mn-lt"/>
                <a:ea typeface="+mn-ea"/>
                <a:cs typeface="+mn-cs"/>
              </a:rPr>
              <a:t>lipopolysaccharides</a:t>
            </a:r>
            <a:r>
              <a:rPr lang="fr-FR" sz="1200" b="0" u="none" kern="1200" dirty="0">
                <a:solidFill>
                  <a:schemeClr val="tx1"/>
                </a:solidFill>
                <a:effectLst/>
                <a:latin typeface="+mn-lt"/>
                <a:ea typeface="+mn-ea"/>
                <a:cs typeface="+mn-cs"/>
              </a:rPr>
              <a:t> bactériens des bactéries à </a:t>
            </a:r>
            <a:r>
              <a:rPr lang="fr-FR" sz="1200" b="1" u="none" kern="1200" dirty="0">
                <a:solidFill>
                  <a:schemeClr val="tx1"/>
                </a:solidFill>
                <a:effectLst/>
                <a:latin typeface="+mn-lt"/>
                <a:ea typeface="+mn-ea"/>
                <a:cs typeface="+mn-cs"/>
              </a:rPr>
              <a:t>Gram négatif. </a:t>
            </a:r>
          </a:p>
          <a:p>
            <a:r>
              <a:rPr lang="fr-FR" sz="1200" b="0" u="none" kern="1200" dirty="0">
                <a:solidFill>
                  <a:schemeClr val="tx1"/>
                </a:solidFill>
                <a:effectLst/>
                <a:latin typeface="+mn-lt"/>
                <a:ea typeface="+mn-ea"/>
                <a:cs typeface="+mn-cs"/>
              </a:rPr>
              <a:t>Via une cascade de </a:t>
            </a:r>
            <a:r>
              <a:rPr lang="fr-FR" sz="1200" b="0" u="none" kern="1200" dirty="0" smtClean="0">
                <a:solidFill>
                  <a:schemeClr val="tx1"/>
                </a:solidFill>
                <a:effectLst/>
                <a:latin typeface="+mn-lt"/>
                <a:ea typeface="+mn-ea"/>
                <a:cs typeface="+mn-cs"/>
              </a:rPr>
              <a:t>signalisation</a:t>
            </a:r>
            <a:r>
              <a:rPr lang="fr-FR" sz="1200" b="0" u="none" kern="1200" dirty="0">
                <a:solidFill>
                  <a:schemeClr val="tx1"/>
                </a:solidFill>
                <a:effectLst/>
                <a:latin typeface="+mn-lt"/>
                <a:ea typeface="+mn-ea"/>
                <a:cs typeface="+mn-cs"/>
              </a:rPr>
              <a:t>, il active</a:t>
            </a:r>
            <a:r>
              <a:rPr lang="fr-FR" b="0" u="none" dirty="0">
                <a:effectLst/>
              </a:rPr>
              <a:t> </a:t>
            </a:r>
            <a:r>
              <a:rPr lang="fr-FR" sz="1200" b="0" i="0" u="none" strike="noStrike" kern="1200" dirty="0">
                <a:solidFill>
                  <a:schemeClr val="tx1"/>
                </a:solidFill>
                <a:effectLst/>
                <a:latin typeface="+mn-lt"/>
                <a:ea typeface="+mn-ea"/>
                <a:cs typeface="+mn-cs"/>
              </a:rPr>
              <a:t>NF</a:t>
            </a:r>
            <a:r>
              <a:rPr lang="el-GR" sz="1200" b="0" i="0" u="none" strike="noStrike" kern="1200" dirty="0">
                <a:solidFill>
                  <a:schemeClr val="tx1"/>
                </a:solidFill>
                <a:effectLst/>
                <a:latin typeface="+mn-lt"/>
                <a:ea typeface="+mn-ea"/>
                <a:cs typeface="+mn-cs"/>
              </a:rPr>
              <a:t>κ</a:t>
            </a:r>
            <a:r>
              <a:rPr lang="fr-FR" sz="1200" b="0" i="0" u="none" strike="noStrike" kern="1200" dirty="0">
                <a:solidFill>
                  <a:schemeClr val="tx1"/>
                </a:solidFill>
                <a:effectLst/>
                <a:latin typeface="+mn-lt"/>
                <a:ea typeface="+mn-ea"/>
                <a:cs typeface="+mn-cs"/>
              </a:rPr>
              <a:t>B qui va </a:t>
            </a:r>
            <a:r>
              <a:rPr lang="fr-FR" sz="1200" b="0" i="0" u="none" strike="noStrike" kern="1200" dirty="0" err="1" smtClean="0">
                <a:solidFill>
                  <a:schemeClr val="tx1"/>
                </a:solidFill>
                <a:effectLst/>
                <a:latin typeface="+mn-lt"/>
                <a:ea typeface="+mn-ea"/>
                <a:cs typeface="+mn-cs"/>
              </a:rPr>
              <a:t>transloquer</a:t>
            </a:r>
            <a:r>
              <a:rPr lang="fr-FR" sz="1200" b="0" i="0" u="none" strike="noStrike" kern="1200" dirty="0" smtClean="0">
                <a:solidFill>
                  <a:schemeClr val="tx1"/>
                </a:solidFill>
                <a:effectLst/>
                <a:latin typeface="+mn-lt"/>
                <a:ea typeface="+mn-ea"/>
                <a:cs typeface="+mn-cs"/>
              </a:rPr>
              <a:t> </a:t>
            </a:r>
            <a:r>
              <a:rPr lang="fr-FR" sz="1200" b="0" i="0" u="none" strike="noStrike" kern="1200" dirty="0">
                <a:solidFill>
                  <a:schemeClr val="tx1"/>
                </a:solidFill>
                <a:effectLst/>
                <a:latin typeface="+mn-lt"/>
                <a:ea typeface="+mn-ea"/>
                <a:cs typeface="+mn-cs"/>
              </a:rPr>
              <a:t>dans le noyau pour aller activer l’expression de facteurs de l’inflammation.</a:t>
            </a:r>
            <a:endParaRPr lang="fr-FR"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u="none" kern="1200" dirty="0">
                <a:solidFill>
                  <a:schemeClr val="tx1"/>
                </a:solidFill>
                <a:effectLst/>
                <a:latin typeface="+mn-lt"/>
                <a:ea typeface="+mn-ea"/>
                <a:cs typeface="+mn-cs"/>
              </a:rPr>
              <a:t>L’augmentation de l’expression de TLR4 au niveau de l’intestin des </a:t>
            </a:r>
            <a:r>
              <a:rPr lang="fr-FR" sz="1200" b="0" u="none" kern="1200" dirty="0" err="1">
                <a:solidFill>
                  <a:schemeClr val="tx1"/>
                </a:solidFill>
                <a:effectLst/>
                <a:latin typeface="+mn-lt"/>
                <a:ea typeface="+mn-ea"/>
                <a:cs typeface="+mn-cs"/>
              </a:rPr>
              <a:t>nouveaux-nés</a:t>
            </a:r>
            <a:r>
              <a:rPr lang="fr-FR" sz="1200" b="0" u="none" kern="1200" dirty="0">
                <a:solidFill>
                  <a:schemeClr val="tx1"/>
                </a:solidFill>
                <a:effectLst/>
                <a:latin typeface="+mn-lt"/>
                <a:ea typeface="+mn-ea"/>
                <a:cs typeface="+mn-cs"/>
              </a:rPr>
              <a:t> prématurés et son activation par le LPS des bactéries </a:t>
            </a:r>
            <a:r>
              <a:rPr lang="fr-FR" sz="1200" b="1" u="none" kern="1200" dirty="0">
                <a:solidFill>
                  <a:schemeClr val="tx1"/>
                </a:solidFill>
                <a:effectLst/>
                <a:latin typeface="+mn-lt"/>
                <a:ea typeface="+mn-ea"/>
                <a:cs typeface="+mn-cs"/>
              </a:rPr>
              <a:t>à GN </a:t>
            </a:r>
            <a:r>
              <a:rPr lang="fr-FR" sz="1200" b="0" u="none" kern="1200" dirty="0">
                <a:solidFill>
                  <a:schemeClr val="tx1"/>
                </a:solidFill>
                <a:effectLst/>
                <a:latin typeface="+mn-lt"/>
                <a:ea typeface="+mn-ea"/>
                <a:cs typeface="+mn-cs"/>
              </a:rPr>
              <a:t>après la colonisation intestinale entraîne un déséquilibre avec une </a:t>
            </a:r>
            <a:r>
              <a:rPr lang="fr-FR" sz="1200" b="1" u="none" kern="1200" dirty="0">
                <a:solidFill>
                  <a:schemeClr val="tx1"/>
                </a:solidFill>
                <a:effectLst/>
                <a:latin typeface="+mn-lt"/>
                <a:ea typeface="+mn-ea"/>
                <a:cs typeface="+mn-cs"/>
              </a:rPr>
              <a:t>augmentation de l’apoptose </a:t>
            </a:r>
            <a:r>
              <a:rPr lang="fr-FR" sz="1200" b="0" u="none" kern="1200" dirty="0">
                <a:solidFill>
                  <a:schemeClr val="tx1"/>
                </a:solidFill>
                <a:effectLst/>
                <a:latin typeface="+mn-lt"/>
                <a:ea typeface="+mn-ea"/>
                <a:cs typeface="+mn-cs"/>
              </a:rPr>
              <a:t>et </a:t>
            </a:r>
            <a:r>
              <a:rPr lang="fr-FR" sz="1200" b="1" u="none" kern="1200" dirty="0">
                <a:solidFill>
                  <a:schemeClr val="tx1"/>
                </a:solidFill>
                <a:effectLst/>
                <a:latin typeface="+mn-lt"/>
                <a:ea typeface="+mn-ea"/>
                <a:cs typeface="+mn-cs"/>
              </a:rPr>
              <a:t>une diminution de la prolifération</a:t>
            </a:r>
            <a:r>
              <a:rPr lang="fr-FR" sz="1200" b="0" u="none" kern="1200" dirty="0">
                <a:solidFill>
                  <a:schemeClr val="tx1"/>
                </a:solidFill>
                <a:effectLst/>
                <a:latin typeface="+mn-lt"/>
                <a:ea typeface="+mn-ea"/>
                <a:cs typeface="+mn-cs"/>
              </a:rPr>
              <a:t> et de la </a:t>
            </a:r>
            <a:r>
              <a:rPr lang="fr-FR" sz="1200" b="1" u="none" kern="1200" dirty="0">
                <a:solidFill>
                  <a:schemeClr val="tx1"/>
                </a:solidFill>
                <a:effectLst/>
                <a:latin typeface="+mn-lt"/>
                <a:ea typeface="+mn-ea"/>
                <a:cs typeface="+mn-cs"/>
              </a:rPr>
              <a:t>migration des entérocytes</a:t>
            </a:r>
            <a:r>
              <a:rPr lang="fr-FR" sz="1200" b="0" u="none" kern="1200" dirty="0">
                <a:solidFill>
                  <a:schemeClr val="tx1"/>
                </a:solidFill>
                <a:effectLst/>
                <a:latin typeface="+mn-lt"/>
                <a:ea typeface="+mn-ea"/>
                <a:cs typeface="+mn-cs"/>
              </a:rPr>
              <a:t>, entraînant une destruction de la muqueuse intestinale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u="none" kern="1200" dirty="0">
                <a:solidFill>
                  <a:schemeClr val="tx1"/>
                </a:solidFill>
                <a:effectLst/>
                <a:latin typeface="+mn-lt"/>
                <a:ea typeface="+mn-ea"/>
                <a:cs typeface="+mn-cs"/>
              </a:rPr>
              <a:t>Comme le NN prématuré ne développe pas systématiquement une EN, ils ont ici chercher à savoir s’il n’y avait pas des mécanismes régulateurs de la cascade de signalisation des TLR4; et si ces nouveaux acteurs étaient impliqués dans la physiopathologie de l’EN.</a:t>
            </a:r>
            <a:endParaRPr lang="fr-FR" b="0" u="none" dirty="0"/>
          </a:p>
        </p:txBody>
      </p:sp>
      <p:sp>
        <p:nvSpPr>
          <p:cNvPr id="4" name="Espace réservé du numéro de diapositive 3"/>
          <p:cNvSpPr>
            <a:spLocks noGrp="1"/>
          </p:cNvSpPr>
          <p:nvPr>
            <p:ph type="sldNum" sz="quarter" idx="5"/>
          </p:nvPr>
        </p:nvSpPr>
        <p:spPr/>
        <p:txBody>
          <a:bodyPr/>
          <a:lstStyle/>
          <a:p>
            <a:fld id="{CE78EFB2-B488-204A-B12A-8B1A52A06CA4}" type="slidenum">
              <a:rPr lang="fr-FR" smtClean="0"/>
              <a:t>4</a:t>
            </a:fld>
            <a:endParaRPr lang="fr-FR"/>
          </a:p>
        </p:txBody>
      </p:sp>
    </p:spTree>
    <p:extLst>
      <p:ext uri="{BB962C8B-B14F-4D97-AF65-F5344CB8AC3E}">
        <p14:creationId xmlns:p14="http://schemas.microsoft.com/office/powerpoint/2010/main" val="961097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u="none" kern="1200" dirty="0">
                <a:solidFill>
                  <a:schemeClr val="tx1"/>
                </a:solidFill>
                <a:effectLst/>
                <a:latin typeface="+mn-lt"/>
                <a:ea typeface="+mn-ea"/>
                <a:cs typeface="+mn-cs"/>
              </a:rPr>
              <a:t>Dans des études précédentes, il a été montré que le </a:t>
            </a:r>
            <a:r>
              <a:rPr lang="fr-FR" sz="1200" b="0" u="none" kern="1200" dirty="0" err="1">
                <a:solidFill>
                  <a:schemeClr val="tx1"/>
                </a:solidFill>
                <a:effectLst/>
                <a:latin typeface="+mn-lt"/>
                <a:ea typeface="+mn-ea"/>
                <a:cs typeface="+mn-cs"/>
              </a:rPr>
              <a:t>Rc</a:t>
            </a:r>
            <a:r>
              <a:rPr lang="fr-FR" sz="1200" b="0" u="none" kern="1200" dirty="0">
                <a:solidFill>
                  <a:schemeClr val="tx1"/>
                </a:solidFill>
                <a:effectLst/>
                <a:latin typeface="+mn-lt"/>
                <a:ea typeface="+mn-ea"/>
                <a:cs typeface="+mn-cs"/>
              </a:rPr>
              <a:t> TLR4 jouait un rôle critique dans la physiopathologie de l’EN.</a:t>
            </a:r>
          </a:p>
          <a:p>
            <a:endParaRPr lang="fr-FR" b="0" u="none" dirty="0"/>
          </a:p>
          <a:p>
            <a:r>
              <a:rPr lang="fr-FR" sz="1200" b="0" u="none" kern="1200" dirty="0" smtClean="0">
                <a:solidFill>
                  <a:schemeClr val="tx1"/>
                </a:solidFill>
                <a:effectLst/>
                <a:latin typeface="+mn-lt"/>
                <a:ea typeface="+mn-ea"/>
                <a:cs typeface="+mn-cs"/>
              </a:rPr>
              <a:t>Le </a:t>
            </a:r>
            <a:r>
              <a:rPr lang="fr-FR" sz="1200" b="0" u="none" kern="1200" dirty="0">
                <a:solidFill>
                  <a:schemeClr val="tx1"/>
                </a:solidFill>
                <a:effectLst/>
                <a:latin typeface="+mn-lt"/>
                <a:ea typeface="+mn-ea"/>
                <a:cs typeface="+mn-cs"/>
              </a:rPr>
              <a:t>TLR 4 reconnaît les </a:t>
            </a:r>
            <a:r>
              <a:rPr lang="fr-FR" sz="1200" b="0" u="none" kern="1200" dirty="0" err="1">
                <a:solidFill>
                  <a:schemeClr val="tx1"/>
                </a:solidFill>
                <a:effectLst/>
                <a:latin typeface="+mn-lt"/>
                <a:ea typeface="+mn-ea"/>
                <a:cs typeface="+mn-cs"/>
              </a:rPr>
              <a:t>lipopolysaccharides</a:t>
            </a:r>
            <a:r>
              <a:rPr lang="fr-FR" sz="1200" b="0" u="none" kern="1200" dirty="0">
                <a:solidFill>
                  <a:schemeClr val="tx1"/>
                </a:solidFill>
                <a:effectLst/>
                <a:latin typeface="+mn-lt"/>
                <a:ea typeface="+mn-ea"/>
                <a:cs typeface="+mn-cs"/>
              </a:rPr>
              <a:t> bactériens des bactéries à </a:t>
            </a:r>
            <a:r>
              <a:rPr lang="fr-FR" sz="1200" b="1" u="none" kern="1200" dirty="0">
                <a:solidFill>
                  <a:schemeClr val="tx1"/>
                </a:solidFill>
                <a:effectLst/>
                <a:latin typeface="+mn-lt"/>
                <a:ea typeface="+mn-ea"/>
                <a:cs typeface="+mn-cs"/>
              </a:rPr>
              <a:t>Gram négatif. </a:t>
            </a:r>
          </a:p>
          <a:p>
            <a:r>
              <a:rPr lang="fr-FR" sz="1200" b="0" u="none" kern="1200" dirty="0">
                <a:solidFill>
                  <a:schemeClr val="tx1"/>
                </a:solidFill>
                <a:effectLst/>
                <a:latin typeface="+mn-lt"/>
                <a:ea typeface="+mn-ea"/>
                <a:cs typeface="+mn-cs"/>
              </a:rPr>
              <a:t>Via une cascade de </a:t>
            </a:r>
            <a:r>
              <a:rPr lang="fr-FR" sz="1200" b="0" u="none" kern="1200" dirty="0" smtClean="0">
                <a:solidFill>
                  <a:schemeClr val="tx1"/>
                </a:solidFill>
                <a:effectLst/>
                <a:latin typeface="+mn-lt"/>
                <a:ea typeface="+mn-ea"/>
                <a:cs typeface="+mn-cs"/>
              </a:rPr>
              <a:t>signalisation, </a:t>
            </a:r>
            <a:r>
              <a:rPr lang="fr-FR" sz="1200" b="0" u="none" kern="1200" dirty="0">
                <a:solidFill>
                  <a:schemeClr val="tx1"/>
                </a:solidFill>
                <a:effectLst/>
                <a:latin typeface="+mn-lt"/>
                <a:ea typeface="+mn-ea"/>
                <a:cs typeface="+mn-cs"/>
              </a:rPr>
              <a:t>il active</a:t>
            </a:r>
            <a:r>
              <a:rPr lang="fr-FR" b="0" u="none" dirty="0">
                <a:effectLst/>
              </a:rPr>
              <a:t> </a:t>
            </a:r>
            <a:r>
              <a:rPr lang="fr-FR" sz="1200" b="0" i="0" u="none" strike="noStrike" kern="1200" dirty="0">
                <a:solidFill>
                  <a:schemeClr val="tx1"/>
                </a:solidFill>
                <a:effectLst/>
                <a:latin typeface="+mn-lt"/>
                <a:ea typeface="+mn-ea"/>
                <a:cs typeface="+mn-cs"/>
              </a:rPr>
              <a:t>NF</a:t>
            </a:r>
            <a:r>
              <a:rPr lang="el-GR" sz="1200" b="0" i="0" u="none" strike="noStrike" kern="1200" dirty="0">
                <a:solidFill>
                  <a:schemeClr val="tx1"/>
                </a:solidFill>
                <a:effectLst/>
                <a:latin typeface="+mn-lt"/>
                <a:ea typeface="+mn-ea"/>
                <a:cs typeface="+mn-cs"/>
              </a:rPr>
              <a:t>κ</a:t>
            </a:r>
            <a:r>
              <a:rPr lang="fr-FR" sz="1200" b="0" i="0" u="none" strike="noStrike" kern="1200" dirty="0">
                <a:solidFill>
                  <a:schemeClr val="tx1"/>
                </a:solidFill>
                <a:effectLst/>
                <a:latin typeface="+mn-lt"/>
                <a:ea typeface="+mn-ea"/>
                <a:cs typeface="+mn-cs"/>
              </a:rPr>
              <a:t>B qui va </a:t>
            </a:r>
            <a:r>
              <a:rPr lang="fr-FR" sz="1200" b="0" i="0" u="none" strike="noStrike" kern="1200" dirty="0" err="1">
                <a:solidFill>
                  <a:schemeClr val="tx1"/>
                </a:solidFill>
                <a:effectLst/>
                <a:latin typeface="+mn-lt"/>
                <a:ea typeface="+mn-ea"/>
                <a:cs typeface="+mn-cs"/>
              </a:rPr>
              <a:t>transloquer</a:t>
            </a:r>
            <a:r>
              <a:rPr lang="fr-FR" sz="1200" b="0" i="0" u="none" strike="noStrike" kern="1200" dirty="0">
                <a:solidFill>
                  <a:schemeClr val="tx1"/>
                </a:solidFill>
                <a:effectLst/>
                <a:latin typeface="+mn-lt"/>
                <a:ea typeface="+mn-ea"/>
                <a:cs typeface="+mn-cs"/>
              </a:rPr>
              <a:t> dans le noyau pour aller activer l’expression de facteurs de l’inflammation.</a:t>
            </a:r>
            <a:endParaRPr lang="fr-FR"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u="none" kern="1200" dirty="0">
                <a:solidFill>
                  <a:schemeClr val="tx1"/>
                </a:solidFill>
                <a:effectLst/>
                <a:latin typeface="+mn-lt"/>
                <a:ea typeface="+mn-ea"/>
                <a:cs typeface="+mn-cs"/>
              </a:rPr>
              <a:t>L’augmentation de l’expression de TLR4 au niveau de l’intestin des </a:t>
            </a:r>
            <a:r>
              <a:rPr lang="fr-FR" sz="1200" b="0" u="none" kern="1200" dirty="0" err="1">
                <a:solidFill>
                  <a:schemeClr val="tx1"/>
                </a:solidFill>
                <a:effectLst/>
                <a:latin typeface="+mn-lt"/>
                <a:ea typeface="+mn-ea"/>
                <a:cs typeface="+mn-cs"/>
              </a:rPr>
              <a:t>nouveaux-nés</a:t>
            </a:r>
            <a:r>
              <a:rPr lang="fr-FR" sz="1200" b="0" u="none" kern="1200" dirty="0">
                <a:solidFill>
                  <a:schemeClr val="tx1"/>
                </a:solidFill>
                <a:effectLst/>
                <a:latin typeface="+mn-lt"/>
                <a:ea typeface="+mn-ea"/>
                <a:cs typeface="+mn-cs"/>
              </a:rPr>
              <a:t> prématurés et son activation par le LPS des bactéries à GN après la colonisation intestinale entraîne un déséquilibre avec une </a:t>
            </a:r>
            <a:r>
              <a:rPr lang="fr-FR" sz="1200" b="1" u="none" kern="1200" dirty="0">
                <a:solidFill>
                  <a:schemeClr val="tx1"/>
                </a:solidFill>
                <a:effectLst/>
                <a:latin typeface="+mn-lt"/>
                <a:ea typeface="+mn-ea"/>
                <a:cs typeface="+mn-cs"/>
              </a:rPr>
              <a:t>augmentation de l’apoptose </a:t>
            </a:r>
            <a:r>
              <a:rPr lang="fr-FR" sz="1200" b="0" u="none" kern="1200" dirty="0">
                <a:solidFill>
                  <a:schemeClr val="tx1"/>
                </a:solidFill>
                <a:effectLst/>
                <a:latin typeface="+mn-lt"/>
                <a:ea typeface="+mn-ea"/>
                <a:cs typeface="+mn-cs"/>
              </a:rPr>
              <a:t>et une </a:t>
            </a:r>
            <a:r>
              <a:rPr lang="fr-FR" sz="1200" b="1" u="none" kern="1200" dirty="0">
                <a:solidFill>
                  <a:schemeClr val="tx1"/>
                </a:solidFill>
                <a:effectLst/>
                <a:latin typeface="+mn-lt"/>
                <a:ea typeface="+mn-ea"/>
                <a:cs typeface="+mn-cs"/>
              </a:rPr>
              <a:t>diminution de la prolifération</a:t>
            </a:r>
            <a:r>
              <a:rPr lang="fr-FR" sz="1200" b="0" u="none" kern="1200" dirty="0">
                <a:solidFill>
                  <a:schemeClr val="tx1"/>
                </a:solidFill>
                <a:effectLst/>
                <a:latin typeface="+mn-lt"/>
                <a:ea typeface="+mn-ea"/>
                <a:cs typeface="+mn-cs"/>
              </a:rPr>
              <a:t> et de la </a:t>
            </a:r>
            <a:r>
              <a:rPr lang="fr-FR" sz="1200" b="1" u="none" kern="1200" dirty="0">
                <a:solidFill>
                  <a:schemeClr val="tx1"/>
                </a:solidFill>
                <a:effectLst/>
                <a:latin typeface="+mn-lt"/>
                <a:ea typeface="+mn-ea"/>
                <a:cs typeface="+mn-cs"/>
              </a:rPr>
              <a:t>migration des entérocytes</a:t>
            </a:r>
            <a:r>
              <a:rPr lang="fr-FR" sz="1200" b="0" u="none" kern="1200" dirty="0">
                <a:solidFill>
                  <a:schemeClr val="tx1"/>
                </a:solidFill>
                <a:effectLst/>
                <a:latin typeface="+mn-lt"/>
                <a:ea typeface="+mn-ea"/>
                <a:cs typeface="+mn-cs"/>
              </a:rPr>
              <a:t>, entraînant une destruction de la muqueuse intestinale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u="none" kern="1200" dirty="0">
                <a:solidFill>
                  <a:schemeClr val="tx1"/>
                </a:solidFill>
                <a:effectLst/>
                <a:latin typeface="+mn-lt"/>
                <a:ea typeface="+mn-ea"/>
                <a:cs typeface="+mn-cs"/>
              </a:rPr>
              <a:t>Comme le NN prématuré ne développe pas systématiquement une EN, ils ont ici chercher à savoir s’il n’y avait pas des mécanismes régulateurs de la cascade de signalisation des TLR4; et si ces nouveaux acteurs étaient impliqués dans la physiopathologie de l’EN.</a:t>
            </a:r>
            <a:endParaRPr lang="fr-FR" b="0" u="none" dirty="0"/>
          </a:p>
        </p:txBody>
      </p:sp>
      <p:sp>
        <p:nvSpPr>
          <p:cNvPr id="4" name="Espace réservé du numéro de diapositive 3"/>
          <p:cNvSpPr>
            <a:spLocks noGrp="1"/>
          </p:cNvSpPr>
          <p:nvPr>
            <p:ph type="sldNum" sz="quarter" idx="5"/>
          </p:nvPr>
        </p:nvSpPr>
        <p:spPr/>
        <p:txBody>
          <a:bodyPr/>
          <a:lstStyle/>
          <a:p>
            <a:fld id="{CE78EFB2-B488-204A-B12A-8B1A52A06CA4}" type="slidenum">
              <a:rPr lang="fr-FR" smtClean="0"/>
              <a:t>5</a:t>
            </a:fld>
            <a:endParaRPr lang="fr-FR"/>
          </a:p>
        </p:txBody>
      </p:sp>
    </p:spTree>
    <p:extLst>
      <p:ext uri="{BB962C8B-B14F-4D97-AF65-F5344CB8AC3E}">
        <p14:creationId xmlns:p14="http://schemas.microsoft.com/office/powerpoint/2010/main" val="2537223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b="1" u="none" dirty="0"/>
          </a:p>
        </p:txBody>
      </p:sp>
      <p:sp>
        <p:nvSpPr>
          <p:cNvPr id="4" name="Espace réservé du numéro de diapositive 3"/>
          <p:cNvSpPr>
            <a:spLocks noGrp="1"/>
          </p:cNvSpPr>
          <p:nvPr>
            <p:ph type="sldNum" sz="quarter" idx="5"/>
          </p:nvPr>
        </p:nvSpPr>
        <p:spPr/>
        <p:txBody>
          <a:bodyPr/>
          <a:lstStyle/>
          <a:p>
            <a:fld id="{CE78EFB2-B488-204A-B12A-8B1A52A06CA4}" type="slidenum">
              <a:rPr lang="fr-FR" smtClean="0"/>
              <a:t>6</a:t>
            </a:fld>
            <a:endParaRPr lang="fr-FR"/>
          </a:p>
        </p:txBody>
      </p:sp>
    </p:spTree>
    <p:extLst>
      <p:ext uri="{BB962C8B-B14F-4D97-AF65-F5344CB8AC3E}">
        <p14:creationId xmlns:p14="http://schemas.microsoft.com/office/powerpoint/2010/main" val="1344125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B. </a:t>
            </a:r>
            <a:r>
              <a:rPr lang="fr-FR" dirty="0" err="1" smtClean="0"/>
              <a:t>Fragilis</a:t>
            </a:r>
            <a:r>
              <a:rPr lang="fr-FR" dirty="0" smtClean="0"/>
              <a:t> NCTC</a:t>
            </a:r>
            <a:r>
              <a:rPr lang="fr-FR" baseline="0" dirty="0" smtClean="0"/>
              <a:t> 9343</a:t>
            </a:r>
            <a:endParaRPr lang="fr-FR" dirty="0"/>
          </a:p>
        </p:txBody>
      </p:sp>
      <p:sp>
        <p:nvSpPr>
          <p:cNvPr id="4" name="Espace réservé du numéro de diapositive 3"/>
          <p:cNvSpPr>
            <a:spLocks noGrp="1"/>
          </p:cNvSpPr>
          <p:nvPr>
            <p:ph type="sldNum" sz="quarter" idx="5"/>
          </p:nvPr>
        </p:nvSpPr>
        <p:spPr/>
        <p:txBody>
          <a:bodyPr/>
          <a:lstStyle/>
          <a:p>
            <a:fld id="{CE78EFB2-B488-204A-B12A-8B1A52A06CA4}" type="slidenum">
              <a:rPr lang="fr-FR" smtClean="0"/>
              <a:t>7</a:t>
            </a:fld>
            <a:endParaRPr lang="fr-FR"/>
          </a:p>
        </p:txBody>
      </p:sp>
    </p:spTree>
    <p:extLst>
      <p:ext uri="{BB962C8B-B14F-4D97-AF65-F5344CB8AC3E}">
        <p14:creationId xmlns:p14="http://schemas.microsoft.com/office/powerpoint/2010/main" val="3776436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NEC neonate at 25-wk gestation</a:t>
            </a:r>
            <a:endParaRPr lang="fr-FR" dirty="0"/>
          </a:p>
        </p:txBody>
      </p:sp>
      <p:sp>
        <p:nvSpPr>
          <p:cNvPr id="4" name="Espace réservé du numéro de diapositive 3"/>
          <p:cNvSpPr>
            <a:spLocks noGrp="1"/>
          </p:cNvSpPr>
          <p:nvPr>
            <p:ph type="sldNum" sz="quarter" idx="5"/>
          </p:nvPr>
        </p:nvSpPr>
        <p:spPr/>
        <p:txBody>
          <a:bodyPr/>
          <a:lstStyle/>
          <a:p>
            <a:fld id="{CE78EFB2-B488-204A-B12A-8B1A52A06CA4}" type="slidenum">
              <a:rPr lang="fr-FR" smtClean="0"/>
              <a:t>8</a:t>
            </a:fld>
            <a:endParaRPr lang="fr-FR"/>
          </a:p>
        </p:txBody>
      </p:sp>
    </p:spTree>
    <p:extLst>
      <p:ext uri="{BB962C8B-B14F-4D97-AF65-F5344CB8AC3E}">
        <p14:creationId xmlns:p14="http://schemas.microsoft.com/office/powerpoint/2010/main" val="99799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dirty="0" smtClean="0"/>
              <a:t>RT-PCR to </a:t>
            </a:r>
            <a:r>
              <a:rPr lang="fr-FR" dirty="0" err="1" smtClean="0"/>
              <a:t>analyze</a:t>
            </a:r>
            <a:r>
              <a:rPr lang="fr-FR" baseline="0" dirty="0" smtClean="0"/>
              <a:t> </a:t>
            </a:r>
            <a:r>
              <a:rPr lang="fr-FR" baseline="0" dirty="0" err="1" smtClean="0"/>
              <a:t>which</a:t>
            </a:r>
            <a:r>
              <a:rPr lang="fr-FR" baseline="0" dirty="0" smtClean="0"/>
              <a:t> </a:t>
            </a:r>
            <a:r>
              <a:rPr lang="fr-FR" baseline="0" dirty="0" err="1" smtClean="0"/>
              <a:t>genes</a:t>
            </a:r>
            <a:r>
              <a:rPr lang="fr-FR" baseline="0" dirty="0" smtClean="0"/>
              <a:t> </a:t>
            </a:r>
            <a:r>
              <a:rPr lang="fr-FR" dirty="0" smtClean="0"/>
              <a:t>? Will I use transcription</a:t>
            </a:r>
            <a:r>
              <a:rPr lang="fr-FR" baseline="0" dirty="0" smtClean="0"/>
              <a:t> </a:t>
            </a:r>
            <a:r>
              <a:rPr lang="fr-FR" baseline="0" dirty="0" err="1" smtClean="0"/>
              <a:t>profiling</a:t>
            </a:r>
            <a:r>
              <a:rPr lang="fr-FR" baseline="0" dirty="0" smtClean="0"/>
              <a:t> to compare </a:t>
            </a:r>
            <a:r>
              <a:rPr lang="fr-FR" baseline="0" dirty="0" err="1" smtClean="0"/>
              <a:t>which</a:t>
            </a:r>
            <a:r>
              <a:rPr lang="fr-FR" baseline="0" dirty="0" smtClean="0"/>
              <a:t> </a:t>
            </a:r>
            <a:r>
              <a:rPr lang="fr-FR" baseline="0" dirty="0" err="1" smtClean="0"/>
              <a:t>genes</a:t>
            </a:r>
            <a:r>
              <a:rPr lang="fr-FR" baseline="0" dirty="0" smtClean="0"/>
              <a:t> are </a:t>
            </a:r>
            <a:r>
              <a:rPr lang="fr-FR" baseline="0" dirty="0" err="1" smtClean="0"/>
              <a:t>influenced</a:t>
            </a:r>
            <a:r>
              <a:rPr lang="fr-FR" baseline="0" dirty="0" smtClean="0"/>
              <a:t> by PSA ?</a:t>
            </a:r>
            <a:endParaRPr lang="fr-FR" dirty="0"/>
          </a:p>
        </p:txBody>
      </p:sp>
      <p:sp>
        <p:nvSpPr>
          <p:cNvPr id="4" name="Espace réservé du numéro de diapositive 3"/>
          <p:cNvSpPr>
            <a:spLocks noGrp="1"/>
          </p:cNvSpPr>
          <p:nvPr>
            <p:ph type="sldNum" sz="quarter" idx="5"/>
          </p:nvPr>
        </p:nvSpPr>
        <p:spPr/>
        <p:txBody>
          <a:bodyPr/>
          <a:lstStyle/>
          <a:p>
            <a:fld id="{CE78EFB2-B488-204A-B12A-8B1A52A06CA4}" type="slidenum">
              <a:rPr lang="fr-FR" smtClean="0"/>
              <a:t>9</a:t>
            </a:fld>
            <a:endParaRPr lang="fr-FR"/>
          </a:p>
        </p:txBody>
      </p:sp>
    </p:spTree>
    <p:extLst>
      <p:ext uri="{BB962C8B-B14F-4D97-AF65-F5344CB8AC3E}">
        <p14:creationId xmlns:p14="http://schemas.microsoft.com/office/powerpoint/2010/main" val="3544222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FB709AE-C2DA-6F47-86F3-917F85D0296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99D3ADAF-87AF-4540-98D7-9DCDAB1BC2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84ACB306-9AAC-2E40-B89B-C404CEEE11A4}"/>
              </a:ext>
            </a:extLst>
          </p:cNvPr>
          <p:cNvSpPr>
            <a:spLocks noGrp="1"/>
          </p:cNvSpPr>
          <p:nvPr>
            <p:ph type="dt" sz="half" idx="10"/>
          </p:nvPr>
        </p:nvSpPr>
        <p:spPr/>
        <p:txBody>
          <a:bodyPr/>
          <a:lstStyle/>
          <a:p>
            <a:fld id="{8AFCA685-9FC3-C942-B35C-AAA59636D6BC}" type="datetimeFigureOut">
              <a:rPr lang="fr-FR" smtClean="0"/>
              <a:t>21/01/2019</a:t>
            </a:fld>
            <a:endParaRPr lang="fr-FR"/>
          </a:p>
        </p:txBody>
      </p:sp>
      <p:sp>
        <p:nvSpPr>
          <p:cNvPr id="5" name="Espace réservé du pied de page 4">
            <a:extLst>
              <a:ext uri="{FF2B5EF4-FFF2-40B4-BE49-F238E27FC236}">
                <a16:creationId xmlns:a16="http://schemas.microsoft.com/office/drawing/2014/main" xmlns="" id="{3AD8A16B-6ACC-3846-B644-EA9AD770D05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3BAB0515-9AA2-DD46-BF4D-BDD073C76E8D}"/>
              </a:ext>
            </a:extLst>
          </p:cNvPr>
          <p:cNvSpPr>
            <a:spLocks noGrp="1"/>
          </p:cNvSpPr>
          <p:nvPr>
            <p:ph type="sldNum" sz="quarter" idx="12"/>
          </p:nvPr>
        </p:nvSpPr>
        <p:spPr/>
        <p:txBody>
          <a:bodyPr/>
          <a:lstStyle/>
          <a:p>
            <a:fld id="{A2435B44-E457-3C48-9BF0-3DA04E5961BF}" type="slidenum">
              <a:rPr lang="fr-FR" smtClean="0"/>
              <a:t>‹#›</a:t>
            </a:fld>
            <a:endParaRPr lang="fr-FR"/>
          </a:p>
        </p:txBody>
      </p:sp>
    </p:spTree>
    <p:extLst>
      <p:ext uri="{BB962C8B-B14F-4D97-AF65-F5344CB8AC3E}">
        <p14:creationId xmlns:p14="http://schemas.microsoft.com/office/powerpoint/2010/main" val="1850164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EBCEF37-8D76-0444-823E-F06745F22F0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FB6C4DBB-A347-9C4B-91C3-50611D84FF03}"/>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xmlns="" id="{5266ADF7-A283-8144-A70C-84072A5828C7}"/>
              </a:ext>
            </a:extLst>
          </p:cNvPr>
          <p:cNvSpPr>
            <a:spLocks noGrp="1"/>
          </p:cNvSpPr>
          <p:nvPr>
            <p:ph type="dt" sz="half" idx="10"/>
          </p:nvPr>
        </p:nvSpPr>
        <p:spPr/>
        <p:txBody>
          <a:bodyPr/>
          <a:lstStyle/>
          <a:p>
            <a:fld id="{8AFCA685-9FC3-C942-B35C-AAA59636D6BC}" type="datetimeFigureOut">
              <a:rPr lang="fr-FR" smtClean="0"/>
              <a:t>21/01/2019</a:t>
            </a:fld>
            <a:endParaRPr lang="fr-FR"/>
          </a:p>
        </p:txBody>
      </p:sp>
      <p:sp>
        <p:nvSpPr>
          <p:cNvPr id="5" name="Espace réservé du pied de page 4">
            <a:extLst>
              <a:ext uri="{FF2B5EF4-FFF2-40B4-BE49-F238E27FC236}">
                <a16:creationId xmlns:a16="http://schemas.microsoft.com/office/drawing/2014/main" xmlns="" id="{02DDC538-D756-D045-ABD3-0C5D64C8CB0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965A1202-4B09-FD4E-A774-AEE3E5BE8227}"/>
              </a:ext>
            </a:extLst>
          </p:cNvPr>
          <p:cNvSpPr>
            <a:spLocks noGrp="1"/>
          </p:cNvSpPr>
          <p:nvPr>
            <p:ph type="sldNum" sz="quarter" idx="12"/>
          </p:nvPr>
        </p:nvSpPr>
        <p:spPr/>
        <p:txBody>
          <a:bodyPr/>
          <a:lstStyle/>
          <a:p>
            <a:fld id="{A2435B44-E457-3C48-9BF0-3DA04E5961BF}" type="slidenum">
              <a:rPr lang="fr-FR" smtClean="0"/>
              <a:t>‹#›</a:t>
            </a:fld>
            <a:endParaRPr lang="fr-FR"/>
          </a:p>
        </p:txBody>
      </p:sp>
    </p:spTree>
    <p:extLst>
      <p:ext uri="{BB962C8B-B14F-4D97-AF65-F5344CB8AC3E}">
        <p14:creationId xmlns:p14="http://schemas.microsoft.com/office/powerpoint/2010/main" val="3401131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81B91514-88D9-8540-B8F8-26F2274C4FD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DB198984-E770-3B4F-8A28-6F2E60EF225D}"/>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xmlns="" id="{CA70E95D-9C06-194A-AD55-3F192F2FB94A}"/>
              </a:ext>
            </a:extLst>
          </p:cNvPr>
          <p:cNvSpPr>
            <a:spLocks noGrp="1"/>
          </p:cNvSpPr>
          <p:nvPr>
            <p:ph type="dt" sz="half" idx="10"/>
          </p:nvPr>
        </p:nvSpPr>
        <p:spPr/>
        <p:txBody>
          <a:bodyPr/>
          <a:lstStyle/>
          <a:p>
            <a:fld id="{8AFCA685-9FC3-C942-B35C-AAA59636D6BC}" type="datetimeFigureOut">
              <a:rPr lang="fr-FR" smtClean="0"/>
              <a:t>21/01/2019</a:t>
            </a:fld>
            <a:endParaRPr lang="fr-FR"/>
          </a:p>
        </p:txBody>
      </p:sp>
      <p:sp>
        <p:nvSpPr>
          <p:cNvPr id="5" name="Espace réservé du pied de page 4">
            <a:extLst>
              <a:ext uri="{FF2B5EF4-FFF2-40B4-BE49-F238E27FC236}">
                <a16:creationId xmlns:a16="http://schemas.microsoft.com/office/drawing/2014/main" xmlns="" id="{C163771F-210B-9E41-8AEC-171B65D116E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33829743-E6AA-D140-A776-0D9307C7E2F3}"/>
              </a:ext>
            </a:extLst>
          </p:cNvPr>
          <p:cNvSpPr>
            <a:spLocks noGrp="1"/>
          </p:cNvSpPr>
          <p:nvPr>
            <p:ph type="sldNum" sz="quarter" idx="12"/>
          </p:nvPr>
        </p:nvSpPr>
        <p:spPr/>
        <p:txBody>
          <a:bodyPr/>
          <a:lstStyle/>
          <a:p>
            <a:fld id="{A2435B44-E457-3C48-9BF0-3DA04E5961BF}" type="slidenum">
              <a:rPr lang="fr-FR" smtClean="0"/>
              <a:t>‹#›</a:t>
            </a:fld>
            <a:endParaRPr lang="fr-FR"/>
          </a:p>
        </p:txBody>
      </p:sp>
    </p:spTree>
    <p:extLst>
      <p:ext uri="{BB962C8B-B14F-4D97-AF65-F5344CB8AC3E}">
        <p14:creationId xmlns:p14="http://schemas.microsoft.com/office/powerpoint/2010/main" val="2145468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8DD8428-9E9B-C746-9DBA-52EE6FACD10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ACDD04E8-C2C1-2F40-AE36-1FDC8CDD24A1}"/>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xmlns="" id="{AAF28A78-A75C-7F43-862A-C15EDFCC81F2}"/>
              </a:ext>
            </a:extLst>
          </p:cNvPr>
          <p:cNvSpPr>
            <a:spLocks noGrp="1"/>
          </p:cNvSpPr>
          <p:nvPr>
            <p:ph type="dt" sz="half" idx="10"/>
          </p:nvPr>
        </p:nvSpPr>
        <p:spPr/>
        <p:txBody>
          <a:bodyPr/>
          <a:lstStyle/>
          <a:p>
            <a:fld id="{8AFCA685-9FC3-C942-B35C-AAA59636D6BC}" type="datetimeFigureOut">
              <a:rPr lang="fr-FR" smtClean="0"/>
              <a:t>21/01/2019</a:t>
            </a:fld>
            <a:endParaRPr lang="fr-FR"/>
          </a:p>
        </p:txBody>
      </p:sp>
      <p:sp>
        <p:nvSpPr>
          <p:cNvPr id="5" name="Espace réservé du pied de page 4">
            <a:extLst>
              <a:ext uri="{FF2B5EF4-FFF2-40B4-BE49-F238E27FC236}">
                <a16:creationId xmlns:a16="http://schemas.microsoft.com/office/drawing/2014/main" xmlns="" id="{BB524064-1E32-A54D-B2A4-4C0D708D049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CD173232-CAA2-2D45-9BEE-A5AA5423B07B}"/>
              </a:ext>
            </a:extLst>
          </p:cNvPr>
          <p:cNvSpPr>
            <a:spLocks noGrp="1"/>
          </p:cNvSpPr>
          <p:nvPr>
            <p:ph type="sldNum" sz="quarter" idx="12"/>
          </p:nvPr>
        </p:nvSpPr>
        <p:spPr/>
        <p:txBody>
          <a:bodyPr/>
          <a:lstStyle/>
          <a:p>
            <a:fld id="{A2435B44-E457-3C48-9BF0-3DA04E5961BF}" type="slidenum">
              <a:rPr lang="fr-FR" smtClean="0"/>
              <a:t>‹#›</a:t>
            </a:fld>
            <a:endParaRPr lang="fr-FR"/>
          </a:p>
        </p:txBody>
      </p:sp>
    </p:spTree>
    <p:extLst>
      <p:ext uri="{BB962C8B-B14F-4D97-AF65-F5344CB8AC3E}">
        <p14:creationId xmlns:p14="http://schemas.microsoft.com/office/powerpoint/2010/main" val="1457246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A00B196-2C4E-4E44-B549-597385D3CF6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1DABD258-436F-AD4B-8C14-98DA36E4E8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xmlns="" id="{10AC7460-7264-3846-910A-E4D4FE62AE04}"/>
              </a:ext>
            </a:extLst>
          </p:cNvPr>
          <p:cNvSpPr>
            <a:spLocks noGrp="1"/>
          </p:cNvSpPr>
          <p:nvPr>
            <p:ph type="dt" sz="half" idx="10"/>
          </p:nvPr>
        </p:nvSpPr>
        <p:spPr/>
        <p:txBody>
          <a:bodyPr/>
          <a:lstStyle/>
          <a:p>
            <a:fld id="{8AFCA685-9FC3-C942-B35C-AAA59636D6BC}" type="datetimeFigureOut">
              <a:rPr lang="fr-FR" smtClean="0"/>
              <a:t>21/01/2019</a:t>
            </a:fld>
            <a:endParaRPr lang="fr-FR"/>
          </a:p>
        </p:txBody>
      </p:sp>
      <p:sp>
        <p:nvSpPr>
          <p:cNvPr id="5" name="Espace réservé du pied de page 4">
            <a:extLst>
              <a:ext uri="{FF2B5EF4-FFF2-40B4-BE49-F238E27FC236}">
                <a16:creationId xmlns:a16="http://schemas.microsoft.com/office/drawing/2014/main" xmlns="" id="{77F6179B-551E-2B44-8976-61B14286E6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64535A29-6D08-6446-8317-FB4603F21F3B}"/>
              </a:ext>
            </a:extLst>
          </p:cNvPr>
          <p:cNvSpPr>
            <a:spLocks noGrp="1"/>
          </p:cNvSpPr>
          <p:nvPr>
            <p:ph type="sldNum" sz="quarter" idx="12"/>
          </p:nvPr>
        </p:nvSpPr>
        <p:spPr/>
        <p:txBody>
          <a:bodyPr/>
          <a:lstStyle/>
          <a:p>
            <a:fld id="{A2435B44-E457-3C48-9BF0-3DA04E5961BF}" type="slidenum">
              <a:rPr lang="fr-FR" smtClean="0"/>
              <a:t>‹#›</a:t>
            </a:fld>
            <a:endParaRPr lang="fr-FR"/>
          </a:p>
        </p:txBody>
      </p:sp>
    </p:spTree>
    <p:extLst>
      <p:ext uri="{BB962C8B-B14F-4D97-AF65-F5344CB8AC3E}">
        <p14:creationId xmlns:p14="http://schemas.microsoft.com/office/powerpoint/2010/main" val="972128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FFC3CFC-6244-A440-A72F-C252615E8AE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6524267F-3258-3541-ACDA-7C388DFCB065}"/>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xmlns="" id="{CDABB661-C93D-0F45-9DD2-2D293F793AEB}"/>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xmlns="" id="{F7BF9FDA-4C65-1943-8B81-4122987B5FAC}"/>
              </a:ext>
            </a:extLst>
          </p:cNvPr>
          <p:cNvSpPr>
            <a:spLocks noGrp="1"/>
          </p:cNvSpPr>
          <p:nvPr>
            <p:ph type="dt" sz="half" idx="10"/>
          </p:nvPr>
        </p:nvSpPr>
        <p:spPr/>
        <p:txBody>
          <a:bodyPr/>
          <a:lstStyle/>
          <a:p>
            <a:fld id="{8AFCA685-9FC3-C942-B35C-AAA59636D6BC}" type="datetimeFigureOut">
              <a:rPr lang="fr-FR" smtClean="0"/>
              <a:t>21/01/2019</a:t>
            </a:fld>
            <a:endParaRPr lang="fr-FR"/>
          </a:p>
        </p:txBody>
      </p:sp>
      <p:sp>
        <p:nvSpPr>
          <p:cNvPr id="6" name="Espace réservé du pied de page 5">
            <a:extLst>
              <a:ext uri="{FF2B5EF4-FFF2-40B4-BE49-F238E27FC236}">
                <a16:creationId xmlns:a16="http://schemas.microsoft.com/office/drawing/2014/main" xmlns="" id="{97376BF4-A0C4-FC4A-8932-2DC86A26A66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BAEC192E-FA3F-1F4B-A4BE-5D1CDCB84A1B}"/>
              </a:ext>
            </a:extLst>
          </p:cNvPr>
          <p:cNvSpPr>
            <a:spLocks noGrp="1"/>
          </p:cNvSpPr>
          <p:nvPr>
            <p:ph type="sldNum" sz="quarter" idx="12"/>
          </p:nvPr>
        </p:nvSpPr>
        <p:spPr/>
        <p:txBody>
          <a:bodyPr/>
          <a:lstStyle/>
          <a:p>
            <a:fld id="{A2435B44-E457-3C48-9BF0-3DA04E5961BF}" type="slidenum">
              <a:rPr lang="fr-FR" smtClean="0"/>
              <a:t>‹#›</a:t>
            </a:fld>
            <a:endParaRPr lang="fr-FR"/>
          </a:p>
        </p:txBody>
      </p:sp>
    </p:spTree>
    <p:extLst>
      <p:ext uri="{BB962C8B-B14F-4D97-AF65-F5344CB8AC3E}">
        <p14:creationId xmlns:p14="http://schemas.microsoft.com/office/powerpoint/2010/main" val="397900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5358414-771A-164D-99F8-6A8ED495096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E3B36DDA-78FC-3041-9AE1-4A2AA8A716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xmlns="" id="{1DE6B1D9-E9C6-C845-BB13-9BDF8F094986}"/>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xmlns="" id="{D1B64918-7824-8B44-90E8-1532FF39F2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xmlns="" id="{C27B5A57-BE94-6845-96D6-1E43E5DB5863}"/>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xmlns="" id="{52CA41F8-303E-F948-9BE1-7D4F39E51DEB}"/>
              </a:ext>
            </a:extLst>
          </p:cNvPr>
          <p:cNvSpPr>
            <a:spLocks noGrp="1"/>
          </p:cNvSpPr>
          <p:nvPr>
            <p:ph type="dt" sz="half" idx="10"/>
          </p:nvPr>
        </p:nvSpPr>
        <p:spPr/>
        <p:txBody>
          <a:bodyPr/>
          <a:lstStyle/>
          <a:p>
            <a:fld id="{8AFCA685-9FC3-C942-B35C-AAA59636D6BC}" type="datetimeFigureOut">
              <a:rPr lang="fr-FR" smtClean="0"/>
              <a:t>21/01/2019</a:t>
            </a:fld>
            <a:endParaRPr lang="fr-FR"/>
          </a:p>
        </p:txBody>
      </p:sp>
      <p:sp>
        <p:nvSpPr>
          <p:cNvPr id="8" name="Espace réservé du pied de page 7">
            <a:extLst>
              <a:ext uri="{FF2B5EF4-FFF2-40B4-BE49-F238E27FC236}">
                <a16:creationId xmlns:a16="http://schemas.microsoft.com/office/drawing/2014/main" xmlns="" id="{6EE6DCA1-DFE5-AA4D-9004-2B51F1E2F24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0C489896-7AAC-C348-9F7B-AF7CAD977204}"/>
              </a:ext>
            </a:extLst>
          </p:cNvPr>
          <p:cNvSpPr>
            <a:spLocks noGrp="1"/>
          </p:cNvSpPr>
          <p:nvPr>
            <p:ph type="sldNum" sz="quarter" idx="12"/>
          </p:nvPr>
        </p:nvSpPr>
        <p:spPr/>
        <p:txBody>
          <a:bodyPr/>
          <a:lstStyle/>
          <a:p>
            <a:fld id="{A2435B44-E457-3C48-9BF0-3DA04E5961BF}" type="slidenum">
              <a:rPr lang="fr-FR" smtClean="0"/>
              <a:t>‹#›</a:t>
            </a:fld>
            <a:endParaRPr lang="fr-FR"/>
          </a:p>
        </p:txBody>
      </p:sp>
    </p:spTree>
    <p:extLst>
      <p:ext uri="{BB962C8B-B14F-4D97-AF65-F5344CB8AC3E}">
        <p14:creationId xmlns:p14="http://schemas.microsoft.com/office/powerpoint/2010/main" val="2311139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7136593-EB3B-234D-8FB5-F51A2D2A5FC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6FB5FF6D-8EDD-644F-99F1-44E62618FB3D}"/>
              </a:ext>
            </a:extLst>
          </p:cNvPr>
          <p:cNvSpPr>
            <a:spLocks noGrp="1"/>
          </p:cNvSpPr>
          <p:nvPr>
            <p:ph type="dt" sz="half" idx="10"/>
          </p:nvPr>
        </p:nvSpPr>
        <p:spPr/>
        <p:txBody>
          <a:bodyPr/>
          <a:lstStyle/>
          <a:p>
            <a:fld id="{8AFCA685-9FC3-C942-B35C-AAA59636D6BC}" type="datetimeFigureOut">
              <a:rPr lang="fr-FR" smtClean="0"/>
              <a:t>21/01/2019</a:t>
            </a:fld>
            <a:endParaRPr lang="fr-FR"/>
          </a:p>
        </p:txBody>
      </p:sp>
      <p:sp>
        <p:nvSpPr>
          <p:cNvPr id="4" name="Espace réservé du pied de page 3">
            <a:extLst>
              <a:ext uri="{FF2B5EF4-FFF2-40B4-BE49-F238E27FC236}">
                <a16:creationId xmlns:a16="http://schemas.microsoft.com/office/drawing/2014/main" xmlns="" id="{36A9A25C-10A0-1645-9D9A-31F642202CF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6B772EF1-8B85-4A45-8E6B-B247A498A504}"/>
              </a:ext>
            </a:extLst>
          </p:cNvPr>
          <p:cNvSpPr>
            <a:spLocks noGrp="1"/>
          </p:cNvSpPr>
          <p:nvPr>
            <p:ph type="sldNum" sz="quarter" idx="12"/>
          </p:nvPr>
        </p:nvSpPr>
        <p:spPr/>
        <p:txBody>
          <a:bodyPr/>
          <a:lstStyle/>
          <a:p>
            <a:fld id="{A2435B44-E457-3C48-9BF0-3DA04E5961BF}" type="slidenum">
              <a:rPr lang="fr-FR" smtClean="0"/>
              <a:t>‹#›</a:t>
            </a:fld>
            <a:endParaRPr lang="fr-FR"/>
          </a:p>
        </p:txBody>
      </p:sp>
    </p:spTree>
    <p:extLst>
      <p:ext uri="{BB962C8B-B14F-4D97-AF65-F5344CB8AC3E}">
        <p14:creationId xmlns:p14="http://schemas.microsoft.com/office/powerpoint/2010/main" val="1793482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DA99F592-FE56-8C46-8CD9-99BA2A4643E3}"/>
              </a:ext>
            </a:extLst>
          </p:cNvPr>
          <p:cNvSpPr>
            <a:spLocks noGrp="1"/>
          </p:cNvSpPr>
          <p:nvPr>
            <p:ph type="dt" sz="half" idx="10"/>
          </p:nvPr>
        </p:nvSpPr>
        <p:spPr/>
        <p:txBody>
          <a:bodyPr/>
          <a:lstStyle/>
          <a:p>
            <a:fld id="{8AFCA685-9FC3-C942-B35C-AAA59636D6BC}" type="datetimeFigureOut">
              <a:rPr lang="fr-FR" smtClean="0"/>
              <a:t>21/01/2019</a:t>
            </a:fld>
            <a:endParaRPr lang="fr-FR"/>
          </a:p>
        </p:txBody>
      </p:sp>
      <p:sp>
        <p:nvSpPr>
          <p:cNvPr id="3" name="Espace réservé du pied de page 2">
            <a:extLst>
              <a:ext uri="{FF2B5EF4-FFF2-40B4-BE49-F238E27FC236}">
                <a16:creationId xmlns:a16="http://schemas.microsoft.com/office/drawing/2014/main" xmlns="" id="{011ABF7A-9C59-BE4B-86CC-BC5B8A66A58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CA361188-96E2-AA44-81DF-AE1DFF33BB90}"/>
              </a:ext>
            </a:extLst>
          </p:cNvPr>
          <p:cNvSpPr>
            <a:spLocks noGrp="1"/>
          </p:cNvSpPr>
          <p:nvPr>
            <p:ph type="sldNum" sz="quarter" idx="12"/>
          </p:nvPr>
        </p:nvSpPr>
        <p:spPr/>
        <p:txBody>
          <a:bodyPr/>
          <a:lstStyle/>
          <a:p>
            <a:fld id="{A2435B44-E457-3C48-9BF0-3DA04E5961BF}" type="slidenum">
              <a:rPr lang="fr-FR" smtClean="0"/>
              <a:t>‹#›</a:t>
            </a:fld>
            <a:endParaRPr lang="fr-FR"/>
          </a:p>
        </p:txBody>
      </p:sp>
    </p:spTree>
    <p:extLst>
      <p:ext uri="{BB962C8B-B14F-4D97-AF65-F5344CB8AC3E}">
        <p14:creationId xmlns:p14="http://schemas.microsoft.com/office/powerpoint/2010/main" val="1407580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697583C-7327-B648-B594-4C5202221A6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B8D62296-1403-5147-9E43-5C23EFDB96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xmlns="" id="{9B60CD63-C556-B948-857D-B568A67AB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xmlns="" id="{0F5E278C-14C1-C945-801D-8EB2074C221D}"/>
              </a:ext>
            </a:extLst>
          </p:cNvPr>
          <p:cNvSpPr>
            <a:spLocks noGrp="1"/>
          </p:cNvSpPr>
          <p:nvPr>
            <p:ph type="dt" sz="half" idx="10"/>
          </p:nvPr>
        </p:nvSpPr>
        <p:spPr/>
        <p:txBody>
          <a:bodyPr/>
          <a:lstStyle/>
          <a:p>
            <a:fld id="{8AFCA685-9FC3-C942-B35C-AAA59636D6BC}" type="datetimeFigureOut">
              <a:rPr lang="fr-FR" smtClean="0"/>
              <a:t>21/01/2019</a:t>
            </a:fld>
            <a:endParaRPr lang="fr-FR"/>
          </a:p>
        </p:txBody>
      </p:sp>
      <p:sp>
        <p:nvSpPr>
          <p:cNvPr id="6" name="Espace réservé du pied de page 5">
            <a:extLst>
              <a:ext uri="{FF2B5EF4-FFF2-40B4-BE49-F238E27FC236}">
                <a16:creationId xmlns:a16="http://schemas.microsoft.com/office/drawing/2014/main" xmlns="" id="{7187296A-ED9E-3541-A677-45A0ECDF0BB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3A253532-6EF4-A349-88A1-9B7FFF046E99}"/>
              </a:ext>
            </a:extLst>
          </p:cNvPr>
          <p:cNvSpPr>
            <a:spLocks noGrp="1"/>
          </p:cNvSpPr>
          <p:nvPr>
            <p:ph type="sldNum" sz="quarter" idx="12"/>
          </p:nvPr>
        </p:nvSpPr>
        <p:spPr/>
        <p:txBody>
          <a:bodyPr/>
          <a:lstStyle/>
          <a:p>
            <a:fld id="{A2435B44-E457-3C48-9BF0-3DA04E5961BF}" type="slidenum">
              <a:rPr lang="fr-FR" smtClean="0"/>
              <a:t>‹#›</a:t>
            </a:fld>
            <a:endParaRPr lang="fr-FR"/>
          </a:p>
        </p:txBody>
      </p:sp>
    </p:spTree>
    <p:extLst>
      <p:ext uri="{BB962C8B-B14F-4D97-AF65-F5344CB8AC3E}">
        <p14:creationId xmlns:p14="http://schemas.microsoft.com/office/powerpoint/2010/main" val="2003412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95EF702-DAB8-4A41-85E4-6BB48B1C53F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B584B45F-FFA3-9D42-8BD6-EDEA63F24F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10628FEB-9C46-9A47-AE91-463EF34578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xmlns="" id="{23CB74A2-31E7-BE43-B498-2F9A608BA71E}"/>
              </a:ext>
            </a:extLst>
          </p:cNvPr>
          <p:cNvSpPr>
            <a:spLocks noGrp="1"/>
          </p:cNvSpPr>
          <p:nvPr>
            <p:ph type="dt" sz="half" idx="10"/>
          </p:nvPr>
        </p:nvSpPr>
        <p:spPr/>
        <p:txBody>
          <a:bodyPr/>
          <a:lstStyle/>
          <a:p>
            <a:fld id="{8AFCA685-9FC3-C942-B35C-AAA59636D6BC}" type="datetimeFigureOut">
              <a:rPr lang="fr-FR" smtClean="0"/>
              <a:t>21/01/2019</a:t>
            </a:fld>
            <a:endParaRPr lang="fr-FR"/>
          </a:p>
        </p:txBody>
      </p:sp>
      <p:sp>
        <p:nvSpPr>
          <p:cNvPr id="6" name="Espace réservé du pied de page 5">
            <a:extLst>
              <a:ext uri="{FF2B5EF4-FFF2-40B4-BE49-F238E27FC236}">
                <a16:creationId xmlns:a16="http://schemas.microsoft.com/office/drawing/2014/main" xmlns="" id="{A984BFDB-C9E9-2949-B1D9-1ED63FE1E7E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0A8E0515-A273-5448-BA45-CA01AE62BE69}"/>
              </a:ext>
            </a:extLst>
          </p:cNvPr>
          <p:cNvSpPr>
            <a:spLocks noGrp="1"/>
          </p:cNvSpPr>
          <p:nvPr>
            <p:ph type="sldNum" sz="quarter" idx="12"/>
          </p:nvPr>
        </p:nvSpPr>
        <p:spPr/>
        <p:txBody>
          <a:bodyPr/>
          <a:lstStyle/>
          <a:p>
            <a:fld id="{A2435B44-E457-3C48-9BF0-3DA04E5961BF}" type="slidenum">
              <a:rPr lang="fr-FR" smtClean="0"/>
              <a:t>‹#›</a:t>
            </a:fld>
            <a:endParaRPr lang="fr-FR"/>
          </a:p>
        </p:txBody>
      </p:sp>
    </p:spTree>
    <p:extLst>
      <p:ext uri="{BB962C8B-B14F-4D97-AF65-F5344CB8AC3E}">
        <p14:creationId xmlns:p14="http://schemas.microsoft.com/office/powerpoint/2010/main" val="1271907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5093C23A-3B5A-8A47-A555-DB24BE81F7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3F66EDF2-0495-784F-8DEA-8971177A89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xmlns="" id="{D1846D3E-827E-5C45-B46A-582E576C77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CA685-9FC3-C942-B35C-AAA59636D6BC}" type="datetimeFigureOut">
              <a:rPr lang="fr-FR" smtClean="0"/>
              <a:t>21/01/2019</a:t>
            </a:fld>
            <a:endParaRPr lang="fr-FR"/>
          </a:p>
        </p:txBody>
      </p:sp>
      <p:sp>
        <p:nvSpPr>
          <p:cNvPr id="5" name="Espace réservé du pied de page 4">
            <a:extLst>
              <a:ext uri="{FF2B5EF4-FFF2-40B4-BE49-F238E27FC236}">
                <a16:creationId xmlns:a16="http://schemas.microsoft.com/office/drawing/2014/main" xmlns="" id="{2B1DB87D-0677-5B49-AA91-B1298E0301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19306363-C109-114D-B127-E5A3F7932C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35B44-E457-3C48-9BF0-3DA04E5961BF}" type="slidenum">
              <a:rPr lang="fr-FR" smtClean="0"/>
              <a:t>‹#›</a:t>
            </a:fld>
            <a:endParaRPr lang="fr-FR"/>
          </a:p>
        </p:txBody>
      </p:sp>
    </p:spTree>
    <p:extLst>
      <p:ext uri="{BB962C8B-B14F-4D97-AF65-F5344CB8AC3E}">
        <p14:creationId xmlns:p14="http://schemas.microsoft.com/office/powerpoint/2010/main" val="438416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tiff"/></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8.png"/><Relationship Id="rId4" Type="http://schemas.openxmlformats.org/officeDocument/2006/relationships/image" Target="../media/image18.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https://upload.wikimedia.org/wikipedia/en/thumb/2/29/Paul_Sabatier_University_(logo).svg/220px-Paul_Sabatier_University_(logo).svg.png">
            <a:extLst>
              <a:ext uri="{FF2B5EF4-FFF2-40B4-BE49-F238E27FC236}">
                <a16:creationId xmlns:a16="http://schemas.microsoft.com/office/drawing/2014/main" xmlns="" id="{F4D98160-21E7-F14D-9B4E-3BB7DC1C1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33" y="639763"/>
            <a:ext cx="20955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F31EF2F3-8AE5-9D4E-B803-CAF4C0ADE4E0}"/>
              </a:ext>
            </a:extLst>
          </p:cNvPr>
          <p:cNvSpPr/>
          <p:nvPr/>
        </p:nvSpPr>
        <p:spPr>
          <a:xfrm>
            <a:off x="0" y="0"/>
            <a:ext cx="12192000" cy="6207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0" name="TextBox 1">
            <a:extLst>
              <a:ext uri="{FF2B5EF4-FFF2-40B4-BE49-F238E27FC236}">
                <a16:creationId xmlns:a16="http://schemas.microsoft.com/office/drawing/2014/main" xmlns="" id="{B6D538D3-BB6E-9D46-A6CE-44B88B392340}"/>
              </a:ext>
            </a:extLst>
          </p:cNvPr>
          <p:cNvSpPr txBox="1">
            <a:spLocks noChangeArrowheads="1"/>
          </p:cNvSpPr>
          <p:nvPr/>
        </p:nvSpPr>
        <p:spPr bwMode="auto">
          <a:xfrm>
            <a:off x="4403725" y="4864382"/>
            <a:ext cx="33845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en-US" sz="1600" b="1" dirty="0" smtClean="0">
                <a:latin typeface="Arial" panose="020B0604020202020204" pitchFamily="34" charset="0"/>
              </a:rPr>
              <a:t>Karim Djebali</a:t>
            </a:r>
            <a:endParaRPr lang="fr-FR" altLang="en-US" sz="1600" b="1" dirty="0">
              <a:latin typeface="Arial" panose="020B0604020202020204" pitchFamily="34" charset="0"/>
            </a:endParaRPr>
          </a:p>
          <a:p>
            <a:pPr algn="ctr">
              <a:lnSpc>
                <a:spcPct val="100000"/>
              </a:lnSpc>
              <a:spcBef>
                <a:spcPct val="0"/>
              </a:spcBef>
              <a:buFontTx/>
              <a:buNone/>
            </a:pPr>
            <a:r>
              <a:rPr lang="fr-FR" altLang="en-US" sz="1600" b="1" dirty="0">
                <a:latin typeface="Arial" panose="020B0604020202020204" pitchFamily="34" charset="0"/>
              </a:rPr>
              <a:t>M2 Santé Digestive et </a:t>
            </a:r>
            <a:r>
              <a:rPr lang="fr-FR" altLang="en-US" sz="1600" b="1" dirty="0" smtClean="0">
                <a:latin typeface="Arial" panose="020B0604020202020204" pitchFamily="34" charset="0"/>
              </a:rPr>
              <a:t>Nutrition</a:t>
            </a:r>
            <a:endParaRPr lang="fr-FR" altLang="en-US" sz="1600" b="1" dirty="0">
              <a:latin typeface="Arial" panose="020B0604020202020204" pitchFamily="34" charset="0"/>
            </a:endParaRPr>
          </a:p>
        </p:txBody>
      </p:sp>
      <p:pic>
        <p:nvPicPr>
          <p:cNvPr id="14345" name="Image 10">
            <a:extLst>
              <a:ext uri="{FF2B5EF4-FFF2-40B4-BE49-F238E27FC236}">
                <a16:creationId xmlns:a16="http://schemas.microsoft.com/office/drawing/2014/main" xmlns="" id="{F2D93BF4-08B7-7247-973D-D9C2B7DD5F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72563" y="620713"/>
            <a:ext cx="3119437"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76400" y="2816809"/>
            <a:ext cx="8839200" cy="954107"/>
          </a:xfrm>
          <a:prstGeom prst="rect">
            <a:avLst/>
          </a:prstGeom>
        </p:spPr>
        <p:txBody>
          <a:bodyPr wrap="square">
            <a:spAutoFit/>
          </a:bodyPr>
          <a:lstStyle/>
          <a:p>
            <a:pPr algn="ctr"/>
            <a:r>
              <a:rPr lang="en-US" sz="2800" b="1" dirty="0" smtClean="0">
                <a:latin typeface="Calibri" panose="020F0502020204030204" pitchFamily="34" charset="0"/>
                <a:ea typeface="Calibri" panose="020F0502020204030204" pitchFamily="34" charset="0"/>
                <a:cs typeface="Times New Roman" panose="02020603050405020304" pitchFamily="18" charset="0"/>
              </a:rPr>
              <a:t>Anti-inflammatory </a:t>
            </a:r>
            <a:r>
              <a:rPr lang="en-US" sz="2800" b="1" dirty="0">
                <a:latin typeface="Calibri" panose="020F0502020204030204" pitchFamily="34" charset="0"/>
                <a:ea typeface="Calibri" panose="020F0502020204030204" pitchFamily="34" charset="0"/>
                <a:cs typeface="Times New Roman" panose="02020603050405020304" pitchFamily="18" charset="0"/>
              </a:rPr>
              <a:t>m</a:t>
            </a:r>
            <a:r>
              <a:rPr lang="en-US" sz="2800" b="1" dirty="0" smtClean="0">
                <a:latin typeface="Calibri" panose="020F0502020204030204" pitchFamily="34" charset="0"/>
                <a:ea typeface="Calibri" panose="020F0502020204030204" pitchFamily="34" charset="0"/>
                <a:cs typeface="Times New Roman" panose="02020603050405020304" pitchFamily="18" charset="0"/>
              </a:rPr>
              <a:t>echanism of </a:t>
            </a:r>
            <a:r>
              <a:rPr lang="en-US" sz="2800" b="1" i="1" dirty="0" err="1" smtClean="0">
                <a:latin typeface="Calibri" panose="020F0502020204030204" pitchFamily="34" charset="0"/>
                <a:ea typeface="Calibri" panose="020F0502020204030204" pitchFamily="34" charset="0"/>
                <a:cs typeface="Times New Roman" panose="02020603050405020304" pitchFamily="18" charset="0"/>
              </a:rPr>
              <a:t>Bacteroides</a:t>
            </a:r>
            <a:r>
              <a:rPr lang="en-US" sz="2800" b="1" i="1" dirty="0" smtClean="0">
                <a:latin typeface="Calibri" panose="020F0502020204030204" pitchFamily="34" charset="0"/>
                <a:ea typeface="Calibri" panose="020F0502020204030204" pitchFamily="34" charset="0"/>
                <a:cs typeface="Times New Roman" panose="02020603050405020304" pitchFamily="18" charset="0"/>
              </a:rPr>
              <a:t> </a:t>
            </a:r>
            <a:r>
              <a:rPr lang="en-US" sz="2800" b="1" i="1" dirty="0" err="1" smtClean="0">
                <a:latin typeface="Calibri" panose="020F0502020204030204" pitchFamily="34" charset="0"/>
                <a:ea typeface="Calibri" panose="020F0502020204030204" pitchFamily="34" charset="0"/>
                <a:cs typeface="Times New Roman" panose="02020603050405020304" pitchFamily="18" charset="0"/>
              </a:rPr>
              <a:t>fragilis</a:t>
            </a:r>
            <a:r>
              <a:rPr lang="en-US" sz="2800" b="1" dirty="0" smtClean="0">
                <a:latin typeface="Calibri" panose="020F0502020204030204" pitchFamily="34" charset="0"/>
                <a:ea typeface="Calibri" panose="020F0502020204030204" pitchFamily="34" charset="0"/>
                <a:cs typeface="Times New Roman" panose="02020603050405020304" pitchFamily="18" charset="0"/>
              </a:rPr>
              <a:t> polysaccharide A in </a:t>
            </a:r>
            <a:r>
              <a:rPr lang="en-US" sz="2800" b="1" dirty="0">
                <a:latin typeface="Calibri" panose="020F0502020204030204" pitchFamily="34" charset="0"/>
                <a:ea typeface="Calibri" panose="020F0502020204030204" pitchFamily="34" charset="0"/>
                <a:cs typeface="Times New Roman" panose="02020603050405020304" pitchFamily="18" charset="0"/>
              </a:rPr>
              <a:t>the immature human </a:t>
            </a:r>
            <a:r>
              <a:rPr lang="en-US" sz="2800" b="1" dirty="0" smtClean="0">
                <a:latin typeface="Calibri" panose="020F0502020204030204" pitchFamily="34" charset="0"/>
                <a:ea typeface="Calibri" panose="020F0502020204030204" pitchFamily="34" charset="0"/>
                <a:cs typeface="Times New Roman" panose="02020603050405020304" pitchFamily="18" charset="0"/>
              </a:rPr>
              <a:t>intestine</a:t>
            </a:r>
            <a:endParaRPr lang="en-US" sz="2800" dirty="0"/>
          </a:p>
        </p:txBody>
      </p:sp>
      <p:pic>
        <p:nvPicPr>
          <p:cNvPr id="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44054" y="740485"/>
            <a:ext cx="3996788" cy="68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38148" y="5967012"/>
            <a:ext cx="7515704" cy="646331"/>
          </a:xfrm>
          <a:prstGeom prst="rect">
            <a:avLst/>
          </a:prstGeom>
          <a:noFill/>
        </p:spPr>
        <p:txBody>
          <a:bodyPr wrap="square" rtlCol="0">
            <a:spAutoFit/>
          </a:bodyPr>
          <a:lstStyle/>
          <a:p>
            <a:pPr algn="ctr"/>
            <a:r>
              <a:rPr lang="fr-FR" b="1" dirty="0">
                <a:solidFill>
                  <a:schemeClr val="accent1"/>
                </a:solidFill>
              </a:rPr>
              <a:t>Dr. Allan W. </a:t>
            </a:r>
            <a:r>
              <a:rPr lang="fr-FR" b="1" dirty="0" err="1">
                <a:solidFill>
                  <a:schemeClr val="accent1"/>
                </a:solidFill>
              </a:rPr>
              <a:t>Walker’s</a:t>
            </a:r>
            <a:r>
              <a:rPr lang="fr-FR" b="1" dirty="0">
                <a:solidFill>
                  <a:schemeClr val="accent1"/>
                </a:solidFill>
              </a:rPr>
              <a:t> </a:t>
            </a:r>
            <a:r>
              <a:rPr lang="fr-FR" b="1" dirty="0" err="1" smtClean="0">
                <a:solidFill>
                  <a:schemeClr val="accent1"/>
                </a:solidFill>
              </a:rPr>
              <a:t>laboratory</a:t>
            </a:r>
            <a:r>
              <a:rPr lang="fr-FR" b="1" dirty="0">
                <a:solidFill>
                  <a:schemeClr val="accent1"/>
                </a:solidFill>
              </a:rPr>
              <a:t> </a:t>
            </a:r>
            <a:r>
              <a:rPr lang="fr-FR" b="1" dirty="0" smtClean="0">
                <a:solidFill>
                  <a:schemeClr val="accent1"/>
                </a:solidFill>
              </a:rPr>
              <a:t>/ </a:t>
            </a:r>
            <a:r>
              <a:rPr lang="fr-FR" b="1" dirty="0" err="1" smtClean="0">
                <a:solidFill>
                  <a:schemeClr val="accent1"/>
                </a:solidFill>
              </a:rPr>
              <a:t>Mucosal</a:t>
            </a:r>
            <a:r>
              <a:rPr lang="fr-FR" b="1" dirty="0" smtClean="0">
                <a:solidFill>
                  <a:schemeClr val="accent1"/>
                </a:solidFill>
              </a:rPr>
              <a:t> </a:t>
            </a:r>
            <a:r>
              <a:rPr lang="fr-FR" b="1" dirty="0" err="1">
                <a:solidFill>
                  <a:schemeClr val="accent1"/>
                </a:solidFill>
              </a:rPr>
              <a:t>immunology</a:t>
            </a:r>
            <a:r>
              <a:rPr lang="fr-FR" b="1" dirty="0">
                <a:solidFill>
                  <a:schemeClr val="accent1"/>
                </a:solidFill>
              </a:rPr>
              <a:t> and </a:t>
            </a:r>
            <a:r>
              <a:rPr lang="fr-FR" b="1" dirty="0" err="1">
                <a:solidFill>
                  <a:schemeClr val="accent1"/>
                </a:solidFill>
              </a:rPr>
              <a:t>biology</a:t>
            </a:r>
            <a:r>
              <a:rPr lang="fr-FR" b="1" dirty="0">
                <a:solidFill>
                  <a:schemeClr val="accent1"/>
                </a:solidFill>
              </a:rPr>
              <a:t> center</a:t>
            </a:r>
            <a:endParaRPr lang="en-US" b="1" dirty="0">
              <a:solidFill>
                <a:schemeClr val="accent1"/>
              </a:solidFill>
            </a:endParaRPr>
          </a:p>
          <a:p>
            <a:pPr algn="ctr"/>
            <a:r>
              <a:rPr lang="fr-FR" b="1" dirty="0" smtClean="0">
                <a:solidFill>
                  <a:schemeClr val="accent1"/>
                </a:solidFill>
              </a:rPr>
              <a:t>Massachusetts General </a:t>
            </a:r>
            <a:r>
              <a:rPr lang="fr-FR" b="1" dirty="0" err="1" smtClean="0">
                <a:solidFill>
                  <a:schemeClr val="accent1"/>
                </a:solidFill>
              </a:rPr>
              <a:t>Hospital</a:t>
            </a:r>
            <a:r>
              <a:rPr lang="fr-FR" b="1" dirty="0" smtClean="0">
                <a:solidFill>
                  <a:schemeClr val="accent1"/>
                </a:solidFill>
              </a:rPr>
              <a:t>, Boston, Massachusetts (USA)</a:t>
            </a:r>
          </a:p>
        </p:txBody>
      </p:sp>
    </p:spTree>
    <p:extLst>
      <p:ext uri="{BB962C8B-B14F-4D97-AF65-F5344CB8AC3E}">
        <p14:creationId xmlns:p14="http://schemas.microsoft.com/office/powerpoint/2010/main" val="3156225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a:extLst>
              <a:ext uri="{FF2B5EF4-FFF2-40B4-BE49-F238E27FC236}">
                <a16:creationId xmlns:a16="http://schemas.microsoft.com/office/drawing/2014/main" xmlns="" id="{E17B88DB-C850-404A-BE4A-E63FDF253E3F}"/>
              </a:ext>
            </a:extLst>
          </p:cNvPr>
          <p:cNvSpPr/>
          <p:nvPr/>
        </p:nvSpPr>
        <p:spPr>
          <a:xfrm>
            <a:off x="4167477" y="1805505"/>
            <a:ext cx="3913427" cy="42296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Triangle 56">
            <a:extLst>
              <a:ext uri="{FF2B5EF4-FFF2-40B4-BE49-F238E27FC236}">
                <a16:creationId xmlns:a16="http://schemas.microsoft.com/office/drawing/2014/main" xmlns="" id="{F71F4DF1-0F6B-F740-9DC3-AC7757DDB6F0}"/>
              </a:ext>
            </a:extLst>
          </p:cNvPr>
          <p:cNvSpPr/>
          <p:nvPr/>
        </p:nvSpPr>
        <p:spPr>
          <a:xfrm rot="10800000" flipH="1">
            <a:off x="5637201" y="1581079"/>
            <a:ext cx="582653" cy="40024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a:extLst>
              <a:ext uri="{FF2B5EF4-FFF2-40B4-BE49-F238E27FC236}">
                <a16:creationId xmlns:a16="http://schemas.microsoft.com/office/drawing/2014/main" xmlns="" id="{40E7BA1A-ADE7-5F4B-B5B4-05E03048458A}"/>
              </a:ext>
            </a:extLst>
          </p:cNvPr>
          <p:cNvSpPr/>
          <p:nvPr/>
        </p:nvSpPr>
        <p:spPr>
          <a:xfrm>
            <a:off x="5783772" y="1391437"/>
            <a:ext cx="285001" cy="2704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riangle 2">
            <a:extLst>
              <a:ext uri="{FF2B5EF4-FFF2-40B4-BE49-F238E27FC236}">
                <a16:creationId xmlns:a16="http://schemas.microsoft.com/office/drawing/2014/main" xmlns="" id="{06E7DC07-25B8-3F41-9405-9192112EAF86}"/>
              </a:ext>
            </a:extLst>
          </p:cNvPr>
          <p:cNvSpPr/>
          <p:nvPr/>
        </p:nvSpPr>
        <p:spPr>
          <a:xfrm rot="10800000" flipH="1">
            <a:off x="4474114" y="1571450"/>
            <a:ext cx="582653" cy="40024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xmlns="" id="{4D3AD202-8E8B-ED4A-A318-2B898CBCAB83}"/>
              </a:ext>
            </a:extLst>
          </p:cNvPr>
          <p:cNvSpPr/>
          <p:nvPr/>
        </p:nvSpPr>
        <p:spPr>
          <a:xfrm>
            <a:off x="4620685" y="1381808"/>
            <a:ext cx="285001" cy="2704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a:extLst>
              <a:ext uri="{FF2B5EF4-FFF2-40B4-BE49-F238E27FC236}">
                <a16:creationId xmlns:a16="http://schemas.microsoft.com/office/drawing/2014/main" xmlns="" id="{CAA53CF6-0207-024E-A08D-742ACE309C91}"/>
              </a:ext>
            </a:extLst>
          </p:cNvPr>
          <p:cNvCxnSpPr>
            <a:cxnSpLocks/>
          </p:cNvCxnSpPr>
          <p:nvPr/>
        </p:nvCxnSpPr>
        <p:spPr>
          <a:xfrm flipH="1">
            <a:off x="4774113" y="1818181"/>
            <a:ext cx="1" cy="3693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xmlns="" id="{D1ADF10D-F08D-D84C-B9D2-E9E159E0A0DB}"/>
              </a:ext>
            </a:extLst>
          </p:cNvPr>
          <p:cNvSpPr txBox="1"/>
          <p:nvPr/>
        </p:nvSpPr>
        <p:spPr>
          <a:xfrm>
            <a:off x="7271280" y="852862"/>
            <a:ext cx="681297" cy="338554"/>
          </a:xfrm>
          <a:prstGeom prst="rect">
            <a:avLst/>
          </a:prstGeom>
          <a:noFill/>
        </p:spPr>
        <p:txBody>
          <a:bodyPr wrap="square" rtlCol="0">
            <a:spAutoFit/>
          </a:bodyPr>
          <a:lstStyle/>
          <a:p>
            <a:r>
              <a:rPr lang="fr-FR" sz="1600" dirty="0" smtClean="0"/>
              <a:t>IL-1</a:t>
            </a:r>
            <a:r>
              <a:rPr lang="en-US" sz="1600" dirty="0" smtClean="0"/>
              <a:t>β</a:t>
            </a:r>
            <a:endParaRPr lang="en-US" sz="1600" dirty="0"/>
          </a:p>
        </p:txBody>
      </p:sp>
      <p:sp>
        <p:nvSpPr>
          <p:cNvPr id="11" name="ZoneTexte 10">
            <a:extLst>
              <a:ext uri="{FF2B5EF4-FFF2-40B4-BE49-F238E27FC236}">
                <a16:creationId xmlns:a16="http://schemas.microsoft.com/office/drawing/2014/main" xmlns="" id="{806CA833-C2D8-FB4D-8EAB-C54B08FF10B9}"/>
              </a:ext>
            </a:extLst>
          </p:cNvPr>
          <p:cNvSpPr txBox="1"/>
          <p:nvPr/>
        </p:nvSpPr>
        <p:spPr>
          <a:xfrm>
            <a:off x="5037259" y="1506094"/>
            <a:ext cx="725890" cy="338554"/>
          </a:xfrm>
          <a:prstGeom prst="rect">
            <a:avLst/>
          </a:prstGeom>
          <a:noFill/>
        </p:spPr>
        <p:txBody>
          <a:bodyPr wrap="square" rtlCol="0">
            <a:spAutoFit/>
          </a:bodyPr>
          <a:lstStyle/>
          <a:p>
            <a:r>
              <a:rPr lang="fr-FR" sz="1600" dirty="0" smtClean="0"/>
              <a:t>TLR2</a:t>
            </a:r>
            <a:endParaRPr lang="fr-FR" sz="1600" dirty="0"/>
          </a:p>
        </p:txBody>
      </p:sp>
      <p:cxnSp>
        <p:nvCxnSpPr>
          <p:cNvPr id="18" name="Connecteur droit avec flèche 17">
            <a:extLst>
              <a:ext uri="{FF2B5EF4-FFF2-40B4-BE49-F238E27FC236}">
                <a16:creationId xmlns:a16="http://schemas.microsoft.com/office/drawing/2014/main" xmlns="" id="{E5125B45-8F16-804F-9A56-7C07407A0685}"/>
              </a:ext>
            </a:extLst>
          </p:cNvPr>
          <p:cNvCxnSpPr>
            <a:cxnSpLocks/>
          </p:cNvCxnSpPr>
          <p:nvPr/>
        </p:nvCxnSpPr>
        <p:spPr>
          <a:xfrm>
            <a:off x="4775760" y="2336555"/>
            <a:ext cx="850884" cy="3382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Ellipse 18">
            <a:extLst>
              <a:ext uri="{FF2B5EF4-FFF2-40B4-BE49-F238E27FC236}">
                <a16:creationId xmlns:a16="http://schemas.microsoft.com/office/drawing/2014/main" xmlns="" id="{4FAE98AB-BC3F-EF4E-B650-0F0EBE19D769}"/>
              </a:ext>
            </a:extLst>
          </p:cNvPr>
          <p:cNvSpPr/>
          <p:nvPr/>
        </p:nvSpPr>
        <p:spPr>
          <a:xfrm>
            <a:off x="4632374" y="4480858"/>
            <a:ext cx="1847189" cy="1122629"/>
          </a:xfrm>
          <a:prstGeom prst="ellipse">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a:extLst>
              <a:ext uri="{FF2B5EF4-FFF2-40B4-BE49-F238E27FC236}">
                <a16:creationId xmlns:a16="http://schemas.microsoft.com/office/drawing/2014/main" xmlns="" id="{034C206F-BE81-D840-BA3B-B16FB91ECD0D}"/>
              </a:ext>
            </a:extLst>
          </p:cNvPr>
          <p:cNvPicPr>
            <a:picLocks noChangeAspect="1"/>
          </p:cNvPicPr>
          <p:nvPr/>
        </p:nvPicPr>
        <p:blipFill rotWithShape="1">
          <a:blip r:embed="rId3"/>
          <a:srcRect l="7689" t="12559" r="69852" b="77822"/>
          <a:stretch/>
        </p:blipFill>
        <p:spPr>
          <a:xfrm>
            <a:off x="5090283" y="4989063"/>
            <a:ext cx="1005717" cy="268800"/>
          </a:xfrm>
          <a:prstGeom prst="rect">
            <a:avLst/>
          </a:prstGeom>
        </p:spPr>
      </p:pic>
      <p:sp>
        <p:nvSpPr>
          <p:cNvPr id="53" name="Forme libre 52">
            <a:extLst>
              <a:ext uri="{FF2B5EF4-FFF2-40B4-BE49-F238E27FC236}">
                <a16:creationId xmlns:a16="http://schemas.microsoft.com/office/drawing/2014/main" xmlns="" id="{02871DF0-9FA6-DD42-961A-9FFF888B488D}"/>
              </a:ext>
            </a:extLst>
          </p:cNvPr>
          <p:cNvSpPr/>
          <p:nvPr/>
        </p:nvSpPr>
        <p:spPr>
          <a:xfrm>
            <a:off x="4328148" y="1995841"/>
            <a:ext cx="3530009" cy="3848986"/>
          </a:xfrm>
          <a:custGeom>
            <a:avLst/>
            <a:gdLst>
              <a:gd name="connsiteX0" fmla="*/ 106325 w 3530009"/>
              <a:gd name="connsiteY0" fmla="*/ 0 h 3848986"/>
              <a:gd name="connsiteX1" fmla="*/ 1297172 w 3530009"/>
              <a:gd name="connsiteY1" fmla="*/ 212651 h 3848986"/>
              <a:gd name="connsiteX2" fmla="*/ 2806995 w 3530009"/>
              <a:gd name="connsiteY2" fmla="*/ 21265 h 3848986"/>
              <a:gd name="connsiteX3" fmla="*/ 3530009 w 3530009"/>
              <a:gd name="connsiteY3" fmla="*/ 1382233 h 3848986"/>
              <a:gd name="connsiteX4" fmla="*/ 3487479 w 3530009"/>
              <a:gd name="connsiteY4" fmla="*/ 3466214 h 3848986"/>
              <a:gd name="connsiteX5" fmla="*/ 2530548 w 3530009"/>
              <a:gd name="connsiteY5" fmla="*/ 3615070 h 3848986"/>
              <a:gd name="connsiteX6" fmla="*/ 808074 w 3530009"/>
              <a:gd name="connsiteY6" fmla="*/ 3848986 h 3848986"/>
              <a:gd name="connsiteX7" fmla="*/ 0 w 3530009"/>
              <a:gd name="connsiteY7" fmla="*/ 3274828 h 3848986"/>
              <a:gd name="connsiteX8" fmla="*/ 191386 w 3530009"/>
              <a:gd name="connsiteY8" fmla="*/ 2126512 h 3848986"/>
              <a:gd name="connsiteX9" fmla="*/ 21265 w 3530009"/>
              <a:gd name="connsiteY9" fmla="*/ 701749 h 3848986"/>
              <a:gd name="connsiteX10" fmla="*/ 106325 w 3530009"/>
              <a:gd name="connsiteY10" fmla="*/ 0 h 384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0009" h="3848986">
                <a:moveTo>
                  <a:pt x="106325" y="0"/>
                </a:moveTo>
                <a:lnTo>
                  <a:pt x="1297172" y="212651"/>
                </a:lnTo>
                <a:lnTo>
                  <a:pt x="2806995" y="21265"/>
                </a:lnTo>
                <a:lnTo>
                  <a:pt x="3530009" y="1382233"/>
                </a:lnTo>
                <a:lnTo>
                  <a:pt x="3487479" y="3466214"/>
                </a:lnTo>
                <a:lnTo>
                  <a:pt x="2530548" y="3615070"/>
                </a:lnTo>
                <a:lnTo>
                  <a:pt x="808074" y="3848986"/>
                </a:lnTo>
                <a:lnTo>
                  <a:pt x="0" y="3274828"/>
                </a:lnTo>
                <a:lnTo>
                  <a:pt x="191386" y="2126512"/>
                </a:lnTo>
                <a:lnTo>
                  <a:pt x="21265" y="701749"/>
                </a:lnTo>
                <a:lnTo>
                  <a:pt x="106325" y="0"/>
                </a:ln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a:extLst>
              <a:ext uri="{FF2B5EF4-FFF2-40B4-BE49-F238E27FC236}">
                <a16:creationId xmlns:a16="http://schemas.microsoft.com/office/drawing/2014/main" xmlns="" id="{3B8C8305-56F3-5144-9BFE-1AD174AE9BAE}"/>
              </a:ext>
            </a:extLst>
          </p:cNvPr>
          <p:cNvSpPr txBox="1"/>
          <p:nvPr/>
        </p:nvSpPr>
        <p:spPr>
          <a:xfrm>
            <a:off x="4807103" y="6226786"/>
            <a:ext cx="4820093" cy="400110"/>
          </a:xfrm>
          <a:prstGeom prst="rect">
            <a:avLst/>
          </a:prstGeom>
          <a:noFill/>
        </p:spPr>
        <p:txBody>
          <a:bodyPr wrap="square" rtlCol="0">
            <a:spAutoFit/>
          </a:bodyPr>
          <a:lstStyle/>
          <a:p>
            <a:r>
              <a:rPr lang="fr-FR" sz="2000" dirty="0" err="1" smtClean="0">
                <a:solidFill>
                  <a:srgbClr val="FF0000"/>
                </a:solidFill>
              </a:rPr>
              <a:t>Necrotizing</a:t>
            </a:r>
            <a:r>
              <a:rPr lang="fr-FR" sz="2000" dirty="0" smtClean="0">
                <a:solidFill>
                  <a:srgbClr val="FF0000"/>
                </a:solidFill>
              </a:rPr>
              <a:t> </a:t>
            </a:r>
            <a:r>
              <a:rPr lang="fr-FR" sz="2000" dirty="0" err="1" smtClean="0">
                <a:solidFill>
                  <a:srgbClr val="FF0000"/>
                </a:solidFill>
              </a:rPr>
              <a:t>Enterocolitis</a:t>
            </a:r>
            <a:endParaRPr lang="fr-FR" sz="2000" dirty="0">
              <a:solidFill>
                <a:srgbClr val="FF0000"/>
              </a:solidFill>
            </a:endParaRPr>
          </a:p>
        </p:txBody>
      </p:sp>
      <p:sp>
        <p:nvSpPr>
          <p:cNvPr id="56" name="Title 1">
            <a:extLst>
              <a:ext uri="{FF2B5EF4-FFF2-40B4-BE49-F238E27FC236}">
                <a16:creationId xmlns:a16="http://schemas.microsoft.com/office/drawing/2014/main" xmlns="" id="{9756D432-C614-7C4E-9748-465B7BC6E868}"/>
              </a:ext>
            </a:extLst>
          </p:cNvPr>
          <p:cNvSpPr txBox="1">
            <a:spLocks/>
          </p:cNvSpPr>
          <p:nvPr/>
        </p:nvSpPr>
        <p:spPr>
          <a:xfrm>
            <a:off x="0" y="0"/>
            <a:ext cx="12192000" cy="514350"/>
          </a:xfrm>
          <a:prstGeom prst="rect">
            <a:avLst/>
          </a:prstGeom>
          <a:noFill/>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en-US" sz="2800" b="1" dirty="0" err="1" smtClean="0"/>
              <a:t>Expected</a:t>
            </a:r>
            <a:r>
              <a:rPr lang="fr-FR" altLang="en-US" sz="2800" b="1" dirty="0" smtClean="0"/>
              <a:t> </a:t>
            </a:r>
            <a:r>
              <a:rPr lang="fr-FR" altLang="en-US" sz="2800" b="1" dirty="0" err="1" smtClean="0"/>
              <a:t>results</a:t>
            </a:r>
            <a:endParaRPr lang="en-US" altLang="en-US" sz="2800" b="1" dirty="0"/>
          </a:p>
        </p:txBody>
      </p:sp>
      <p:cxnSp>
        <p:nvCxnSpPr>
          <p:cNvPr id="58" name="Connecteur droit 57">
            <a:extLst>
              <a:ext uri="{FF2B5EF4-FFF2-40B4-BE49-F238E27FC236}">
                <a16:creationId xmlns:a16="http://schemas.microsoft.com/office/drawing/2014/main" xmlns="" id="{1C02299B-976B-9A4C-8B3B-80E2B8B8C1DF}"/>
              </a:ext>
            </a:extLst>
          </p:cNvPr>
          <p:cNvCxnSpPr>
            <a:cxnSpLocks/>
          </p:cNvCxnSpPr>
          <p:nvPr/>
        </p:nvCxnSpPr>
        <p:spPr>
          <a:xfrm flipH="1">
            <a:off x="5937200" y="1827810"/>
            <a:ext cx="1" cy="3693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0" name="ZoneTexte 79">
            <a:extLst>
              <a:ext uri="{FF2B5EF4-FFF2-40B4-BE49-F238E27FC236}">
                <a16:creationId xmlns:a16="http://schemas.microsoft.com/office/drawing/2014/main" xmlns="" id="{AA6080C1-CFFD-CF41-9043-DE6FBB21E4FE}"/>
              </a:ext>
            </a:extLst>
          </p:cNvPr>
          <p:cNvSpPr txBox="1"/>
          <p:nvPr/>
        </p:nvSpPr>
        <p:spPr>
          <a:xfrm>
            <a:off x="4143417" y="1007390"/>
            <a:ext cx="184731" cy="369332"/>
          </a:xfrm>
          <a:prstGeom prst="rect">
            <a:avLst/>
          </a:prstGeom>
          <a:noFill/>
        </p:spPr>
        <p:txBody>
          <a:bodyPr wrap="none" rtlCol="0">
            <a:spAutoFit/>
          </a:bodyPr>
          <a:lstStyle/>
          <a:p>
            <a:endParaRPr lang="fr-FR" dirty="0"/>
          </a:p>
        </p:txBody>
      </p:sp>
      <p:sp>
        <p:nvSpPr>
          <p:cNvPr id="84" name="ZoneTexte 83">
            <a:extLst>
              <a:ext uri="{FF2B5EF4-FFF2-40B4-BE49-F238E27FC236}">
                <a16:creationId xmlns:a16="http://schemas.microsoft.com/office/drawing/2014/main" xmlns="" id="{0A24F546-C765-C14F-91F3-271588F160A5}"/>
              </a:ext>
            </a:extLst>
          </p:cNvPr>
          <p:cNvSpPr txBox="1"/>
          <p:nvPr/>
        </p:nvSpPr>
        <p:spPr>
          <a:xfrm>
            <a:off x="9781087" y="949613"/>
            <a:ext cx="1632536" cy="369332"/>
          </a:xfrm>
          <a:prstGeom prst="rect">
            <a:avLst/>
          </a:prstGeom>
          <a:noFill/>
          <a:ln>
            <a:noFill/>
          </a:ln>
        </p:spPr>
        <p:txBody>
          <a:bodyPr wrap="square" rtlCol="0">
            <a:spAutoFit/>
          </a:bodyPr>
          <a:lstStyle/>
          <a:p>
            <a:pPr algn="ctr"/>
            <a:r>
              <a:rPr lang="fr-FR" i="1" dirty="0" smtClean="0">
                <a:solidFill>
                  <a:srgbClr val="00B050"/>
                </a:solidFill>
              </a:rPr>
              <a:t>B. </a:t>
            </a:r>
            <a:r>
              <a:rPr lang="fr-FR" i="1" dirty="0" err="1" smtClean="0">
                <a:solidFill>
                  <a:srgbClr val="00B050"/>
                </a:solidFill>
              </a:rPr>
              <a:t>Fragilis</a:t>
            </a:r>
            <a:r>
              <a:rPr lang="fr-FR" i="1" dirty="0" smtClean="0">
                <a:solidFill>
                  <a:srgbClr val="00B050"/>
                </a:solidFill>
              </a:rPr>
              <a:t> </a:t>
            </a:r>
            <a:r>
              <a:rPr lang="fr-FR" dirty="0" smtClean="0">
                <a:solidFill>
                  <a:srgbClr val="00B050"/>
                </a:solidFill>
              </a:rPr>
              <a:t>PSA</a:t>
            </a:r>
            <a:endParaRPr lang="fr-FR" dirty="0">
              <a:solidFill>
                <a:srgbClr val="00B050"/>
              </a:solidFill>
            </a:endParaRPr>
          </a:p>
        </p:txBody>
      </p:sp>
      <p:sp>
        <p:nvSpPr>
          <p:cNvPr id="46" name="ZoneTexte 10">
            <a:extLst>
              <a:ext uri="{FF2B5EF4-FFF2-40B4-BE49-F238E27FC236}">
                <a16:creationId xmlns:a16="http://schemas.microsoft.com/office/drawing/2014/main" xmlns="" id="{806CA833-C2D8-FB4D-8EAB-C54B08FF10B9}"/>
              </a:ext>
            </a:extLst>
          </p:cNvPr>
          <p:cNvSpPr txBox="1"/>
          <p:nvPr/>
        </p:nvSpPr>
        <p:spPr>
          <a:xfrm>
            <a:off x="6212452" y="1506094"/>
            <a:ext cx="725890" cy="338554"/>
          </a:xfrm>
          <a:prstGeom prst="rect">
            <a:avLst/>
          </a:prstGeom>
          <a:noFill/>
        </p:spPr>
        <p:txBody>
          <a:bodyPr wrap="square" rtlCol="0">
            <a:spAutoFit/>
          </a:bodyPr>
          <a:lstStyle/>
          <a:p>
            <a:r>
              <a:rPr lang="fr-FR" sz="1600" dirty="0" smtClean="0"/>
              <a:t>TLR4</a:t>
            </a:r>
            <a:endParaRPr lang="fr-FR" sz="1600" dirty="0"/>
          </a:p>
        </p:txBody>
      </p:sp>
      <p:grpSp>
        <p:nvGrpSpPr>
          <p:cNvPr id="21" name="Group 20"/>
          <p:cNvGrpSpPr/>
          <p:nvPr/>
        </p:nvGrpSpPr>
        <p:grpSpPr>
          <a:xfrm>
            <a:off x="6989533" y="1571449"/>
            <a:ext cx="163774" cy="677345"/>
            <a:chOff x="7015724" y="1652235"/>
            <a:chExt cx="163774" cy="677345"/>
          </a:xfrm>
        </p:grpSpPr>
        <p:sp>
          <p:nvSpPr>
            <p:cNvPr id="17" name="Rectangle 16"/>
            <p:cNvSpPr/>
            <p:nvPr/>
          </p:nvSpPr>
          <p:spPr>
            <a:xfrm rot="5400000">
              <a:off x="6817387" y="1967469"/>
              <a:ext cx="560448" cy="163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Ellipse 59">
              <a:extLst>
                <a:ext uri="{FF2B5EF4-FFF2-40B4-BE49-F238E27FC236}">
                  <a16:creationId xmlns:a16="http://schemas.microsoft.com/office/drawing/2014/main" xmlns="" id="{40E7BA1A-ADE7-5F4B-B5B4-05E03048458A}"/>
                </a:ext>
              </a:extLst>
            </p:cNvPr>
            <p:cNvSpPr/>
            <p:nvPr/>
          </p:nvSpPr>
          <p:spPr>
            <a:xfrm>
              <a:off x="7015724" y="1652235"/>
              <a:ext cx="163774" cy="2542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4" name="TextBox 23"/>
          <p:cNvSpPr txBox="1"/>
          <p:nvPr/>
        </p:nvSpPr>
        <p:spPr>
          <a:xfrm>
            <a:off x="7274680" y="1526683"/>
            <a:ext cx="648306" cy="338554"/>
          </a:xfrm>
          <a:prstGeom prst="rect">
            <a:avLst/>
          </a:prstGeom>
          <a:noFill/>
        </p:spPr>
        <p:txBody>
          <a:bodyPr wrap="square" rtlCol="0">
            <a:spAutoFit/>
          </a:bodyPr>
          <a:lstStyle/>
          <a:p>
            <a:r>
              <a:rPr lang="fr-FR" sz="1600" dirty="0" smtClean="0"/>
              <a:t>IL-1R</a:t>
            </a:r>
            <a:endParaRPr lang="en-US" sz="1600" dirty="0"/>
          </a:p>
        </p:txBody>
      </p:sp>
      <p:cxnSp>
        <p:nvCxnSpPr>
          <p:cNvPr id="27" name="Straight Arrow Connector 26"/>
          <p:cNvCxnSpPr/>
          <p:nvPr/>
        </p:nvCxnSpPr>
        <p:spPr>
          <a:xfrm flipH="1">
            <a:off x="5856909" y="2286121"/>
            <a:ext cx="80292" cy="4095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6068772" y="2295750"/>
            <a:ext cx="869570" cy="4095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447084" y="2728037"/>
            <a:ext cx="819650" cy="338554"/>
          </a:xfrm>
          <a:prstGeom prst="rect">
            <a:avLst/>
          </a:prstGeom>
          <a:noFill/>
        </p:spPr>
        <p:txBody>
          <a:bodyPr wrap="square" rtlCol="0">
            <a:spAutoFit/>
          </a:bodyPr>
          <a:lstStyle/>
          <a:p>
            <a:r>
              <a:rPr lang="fr-FR" sz="1600" dirty="0"/>
              <a:t>M</a:t>
            </a:r>
            <a:r>
              <a:rPr lang="fr-FR" sz="1600" dirty="0" smtClean="0"/>
              <a:t>yd88</a:t>
            </a:r>
            <a:endParaRPr lang="en-US" sz="1600" dirty="0"/>
          </a:p>
        </p:txBody>
      </p:sp>
      <p:cxnSp>
        <p:nvCxnSpPr>
          <p:cNvPr id="34" name="Straight Arrow Connector 33"/>
          <p:cNvCxnSpPr>
            <a:stCxn id="31" idx="2"/>
          </p:cNvCxnSpPr>
          <p:nvPr/>
        </p:nvCxnSpPr>
        <p:spPr>
          <a:xfrm>
            <a:off x="5856909" y="3066591"/>
            <a:ext cx="0" cy="2396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447084" y="3845712"/>
            <a:ext cx="882375" cy="338554"/>
          </a:xfrm>
          <a:prstGeom prst="rect">
            <a:avLst/>
          </a:prstGeom>
          <a:noFill/>
        </p:spPr>
        <p:txBody>
          <a:bodyPr wrap="square" rtlCol="0">
            <a:spAutoFit/>
          </a:bodyPr>
          <a:lstStyle/>
          <a:p>
            <a:r>
              <a:rPr lang="fr-FR" sz="1600" dirty="0" smtClean="0"/>
              <a:t>TRAF6</a:t>
            </a:r>
            <a:endParaRPr lang="en-US" sz="1600" dirty="0"/>
          </a:p>
        </p:txBody>
      </p:sp>
      <p:cxnSp>
        <p:nvCxnSpPr>
          <p:cNvPr id="37" name="Straight Arrow Connector 36"/>
          <p:cNvCxnSpPr>
            <a:stCxn id="35" idx="1"/>
          </p:cNvCxnSpPr>
          <p:nvPr/>
        </p:nvCxnSpPr>
        <p:spPr>
          <a:xfrm flipH="1">
            <a:off x="5078261" y="4014989"/>
            <a:ext cx="368823" cy="2771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096000" y="4084293"/>
            <a:ext cx="328954" cy="3111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080764" y="4322033"/>
            <a:ext cx="886573" cy="338554"/>
          </a:xfrm>
          <a:prstGeom prst="rect">
            <a:avLst/>
          </a:prstGeom>
          <a:noFill/>
        </p:spPr>
        <p:txBody>
          <a:bodyPr wrap="square" rtlCol="0">
            <a:spAutoFit/>
          </a:bodyPr>
          <a:lstStyle/>
          <a:p>
            <a:r>
              <a:rPr lang="fr-FR" sz="1600" dirty="0" smtClean="0"/>
              <a:t>NF-</a:t>
            </a:r>
            <a:r>
              <a:rPr lang="fr-FR" sz="1600" dirty="0" err="1" smtClean="0"/>
              <a:t>kB</a:t>
            </a:r>
            <a:endParaRPr lang="en-US" sz="1600" dirty="0"/>
          </a:p>
        </p:txBody>
      </p:sp>
      <p:sp>
        <p:nvSpPr>
          <p:cNvPr id="43" name="TextBox 42"/>
          <p:cNvSpPr txBox="1"/>
          <p:nvPr/>
        </p:nvSpPr>
        <p:spPr>
          <a:xfrm>
            <a:off x="4815922" y="4183172"/>
            <a:ext cx="579860" cy="338554"/>
          </a:xfrm>
          <a:prstGeom prst="rect">
            <a:avLst/>
          </a:prstGeom>
          <a:noFill/>
        </p:spPr>
        <p:txBody>
          <a:bodyPr wrap="square" rtlCol="0">
            <a:spAutoFit/>
          </a:bodyPr>
          <a:lstStyle/>
          <a:p>
            <a:r>
              <a:rPr lang="fr-FR" sz="1600" dirty="0" smtClean="0"/>
              <a:t>Ap1</a:t>
            </a:r>
            <a:endParaRPr lang="en-US" sz="1600" dirty="0"/>
          </a:p>
        </p:txBody>
      </p:sp>
      <p:cxnSp>
        <p:nvCxnSpPr>
          <p:cNvPr id="45" name="Straight Arrow Connector 44"/>
          <p:cNvCxnSpPr/>
          <p:nvPr/>
        </p:nvCxnSpPr>
        <p:spPr>
          <a:xfrm flipH="1">
            <a:off x="5443897" y="4605459"/>
            <a:ext cx="756911" cy="4281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3" idx="2"/>
          </p:cNvCxnSpPr>
          <p:nvPr/>
        </p:nvCxnSpPr>
        <p:spPr>
          <a:xfrm>
            <a:off x="5105852" y="4521726"/>
            <a:ext cx="122574" cy="5548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Ellipse 59">
            <a:extLst>
              <a:ext uri="{FF2B5EF4-FFF2-40B4-BE49-F238E27FC236}">
                <a16:creationId xmlns:a16="http://schemas.microsoft.com/office/drawing/2014/main" xmlns="" id="{40E7BA1A-ADE7-5F4B-B5B4-05E03048458A}"/>
              </a:ext>
            </a:extLst>
          </p:cNvPr>
          <p:cNvSpPr/>
          <p:nvPr/>
        </p:nvSpPr>
        <p:spPr>
          <a:xfrm>
            <a:off x="7001307" y="1041687"/>
            <a:ext cx="163774" cy="254272"/>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llipse 59">
            <a:extLst>
              <a:ext uri="{FF2B5EF4-FFF2-40B4-BE49-F238E27FC236}">
                <a16:creationId xmlns:a16="http://schemas.microsoft.com/office/drawing/2014/main" xmlns="" id="{40E7BA1A-ADE7-5F4B-B5B4-05E03048458A}"/>
              </a:ext>
            </a:extLst>
          </p:cNvPr>
          <p:cNvSpPr/>
          <p:nvPr/>
        </p:nvSpPr>
        <p:spPr>
          <a:xfrm>
            <a:off x="7159277" y="1015254"/>
            <a:ext cx="163774" cy="254272"/>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Ellipse 59">
            <a:extLst>
              <a:ext uri="{FF2B5EF4-FFF2-40B4-BE49-F238E27FC236}">
                <a16:creationId xmlns:a16="http://schemas.microsoft.com/office/drawing/2014/main" xmlns="" id="{40E7BA1A-ADE7-5F4B-B5B4-05E03048458A}"/>
              </a:ext>
            </a:extLst>
          </p:cNvPr>
          <p:cNvSpPr/>
          <p:nvPr/>
        </p:nvSpPr>
        <p:spPr>
          <a:xfrm>
            <a:off x="9533653" y="999033"/>
            <a:ext cx="285001" cy="270493"/>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urved Connector 6"/>
          <p:cNvCxnSpPr/>
          <p:nvPr/>
        </p:nvCxnSpPr>
        <p:spPr>
          <a:xfrm flipV="1">
            <a:off x="6505703" y="3477993"/>
            <a:ext cx="3054090" cy="1589288"/>
          </a:xfrm>
          <a:prstGeom prst="curvedConnector3">
            <a:avLst>
              <a:gd name="adj1" fmla="val 113008"/>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Diamond 12"/>
          <p:cNvSpPr/>
          <p:nvPr/>
        </p:nvSpPr>
        <p:spPr>
          <a:xfrm>
            <a:off x="9420553" y="2739090"/>
            <a:ext cx="278480" cy="236167"/>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9231441" y="2930506"/>
            <a:ext cx="278480" cy="236167"/>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9217793" y="3188167"/>
            <a:ext cx="278480" cy="236167"/>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9527722" y="3188167"/>
            <a:ext cx="278480" cy="236167"/>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9609665" y="2930707"/>
            <a:ext cx="278480" cy="236167"/>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Ellipse 59">
            <a:extLst>
              <a:ext uri="{FF2B5EF4-FFF2-40B4-BE49-F238E27FC236}">
                <a16:creationId xmlns:a16="http://schemas.microsoft.com/office/drawing/2014/main" xmlns="" id="{40E7BA1A-ADE7-5F4B-B5B4-05E03048458A}"/>
              </a:ext>
            </a:extLst>
          </p:cNvPr>
          <p:cNvSpPr/>
          <p:nvPr/>
        </p:nvSpPr>
        <p:spPr>
          <a:xfrm>
            <a:off x="9533653" y="814366"/>
            <a:ext cx="285001" cy="270493"/>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Straight Connector 14"/>
          <p:cNvCxnSpPr/>
          <p:nvPr/>
        </p:nvCxnSpPr>
        <p:spPr>
          <a:xfrm flipH="1">
            <a:off x="5552242" y="2527702"/>
            <a:ext cx="89780" cy="27772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5731802" y="2640278"/>
            <a:ext cx="279764" cy="65069"/>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80227" y="2629804"/>
            <a:ext cx="1473958" cy="5368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28148" y="6226786"/>
            <a:ext cx="3530009" cy="631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888145" y="3066591"/>
            <a:ext cx="881455" cy="369332"/>
          </a:xfrm>
          <a:prstGeom prst="rect">
            <a:avLst/>
          </a:prstGeom>
          <a:noFill/>
        </p:spPr>
        <p:txBody>
          <a:bodyPr wrap="square" rtlCol="0">
            <a:spAutoFit/>
          </a:bodyPr>
          <a:lstStyle/>
          <a:p>
            <a:r>
              <a:rPr lang="fr-FR" dirty="0" smtClean="0">
                <a:solidFill>
                  <a:srgbClr val="FF0000"/>
                </a:solidFill>
              </a:rPr>
              <a:t>IL-6/8</a:t>
            </a:r>
            <a:endParaRPr lang="en-US" dirty="0">
              <a:solidFill>
                <a:srgbClr val="FF0000"/>
              </a:solidFill>
            </a:endParaRPr>
          </a:p>
        </p:txBody>
      </p:sp>
      <p:grpSp>
        <p:nvGrpSpPr>
          <p:cNvPr id="22" name="Group 21"/>
          <p:cNvGrpSpPr/>
          <p:nvPr/>
        </p:nvGrpSpPr>
        <p:grpSpPr>
          <a:xfrm rot="1753809">
            <a:off x="5066655" y="3106025"/>
            <a:ext cx="495593" cy="277725"/>
            <a:chOff x="3300292" y="2600227"/>
            <a:chExt cx="495593" cy="277725"/>
          </a:xfrm>
        </p:grpSpPr>
        <p:cxnSp>
          <p:nvCxnSpPr>
            <p:cNvPr id="12" name="Straight Connector 11"/>
            <p:cNvCxnSpPr/>
            <p:nvPr/>
          </p:nvCxnSpPr>
          <p:spPr>
            <a:xfrm>
              <a:off x="3300292" y="2732340"/>
              <a:ext cx="495593" cy="195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95885" y="2600227"/>
              <a:ext cx="0" cy="27772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4518608" y="2900477"/>
            <a:ext cx="682388" cy="338554"/>
          </a:xfrm>
          <a:prstGeom prst="rect">
            <a:avLst/>
          </a:prstGeom>
          <a:noFill/>
        </p:spPr>
        <p:txBody>
          <a:bodyPr wrap="square" rtlCol="0">
            <a:spAutoFit/>
          </a:bodyPr>
          <a:lstStyle/>
          <a:p>
            <a:r>
              <a:rPr lang="fr-FR" sz="1600" dirty="0" err="1" smtClean="0">
                <a:solidFill>
                  <a:srgbClr val="00B050"/>
                </a:solidFill>
              </a:rPr>
              <a:t>Tollip</a:t>
            </a:r>
            <a:endParaRPr lang="en-US" sz="1600" dirty="0">
              <a:solidFill>
                <a:srgbClr val="00B050"/>
              </a:solidFill>
            </a:endParaRPr>
          </a:p>
        </p:txBody>
      </p:sp>
      <p:sp>
        <p:nvSpPr>
          <p:cNvPr id="33" name="TextBox 32"/>
          <p:cNvSpPr txBox="1"/>
          <p:nvPr/>
        </p:nvSpPr>
        <p:spPr>
          <a:xfrm>
            <a:off x="5568464" y="3304093"/>
            <a:ext cx="714492" cy="338554"/>
          </a:xfrm>
          <a:prstGeom prst="rect">
            <a:avLst/>
          </a:prstGeom>
          <a:noFill/>
        </p:spPr>
        <p:txBody>
          <a:bodyPr wrap="square" rtlCol="0">
            <a:spAutoFit/>
          </a:bodyPr>
          <a:lstStyle/>
          <a:p>
            <a:r>
              <a:rPr lang="fr-FR" sz="1600" dirty="0" smtClean="0"/>
              <a:t>IRAK</a:t>
            </a:r>
            <a:endParaRPr lang="en-US" sz="1600" dirty="0"/>
          </a:p>
        </p:txBody>
      </p:sp>
      <p:cxnSp>
        <p:nvCxnSpPr>
          <p:cNvPr id="63" name="Straight Arrow Connector 62"/>
          <p:cNvCxnSpPr/>
          <p:nvPr/>
        </p:nvCxnSpPr>
        <p:spPr>
          <a:xfrm>
            <a:off x="5856909" y="3620589"/>
            <a:ext cx="0" cy="2396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rot="1921339">
            <a:off x="5089201" y="3704378"/>
            <a:ext cx="461006" cy="184603"/>
            <a:chOff x="3300292" y="2600227"/>
            <a:chExt cx="495593" cy="277725"/>
          </a:xfrm>
        </p:grpSpPr>
        <p:cxnSp>
          <p:nvCxnSpPr>
            <p:cNvPr id="65" name="Straight Connector 64"/>
            <p:cNvCxnSpPr/>
            <p:nvPr/>
          </p:nvCxnSpPr>
          <p:spPr>
            <a:xfrm>
              <a:off x="3300292" y="2732340"/>
              <a:ext cx="495593" cy="195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795885" y="2600227"/>
              <a:ext cx="0" cy="27772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67" name="TextBox 66"/>
          <p:cNvSpPr txBox="1"/>
          <p:nvPr/>
        </p:nvSpPr>
        <p:spPr>
          <a:xfrm>
            <a:off x="4628577" y="3490634"/>
            <a:ext cx="682388" cy="338554"/>
          </a:xfrm>
          <a:prstGeom prst="rect">
            <a:avLst/>
          </a:prstGeom>
          <a:noFill/>
        </p:spPr>
        <p:txBody>
          <a:bodyPr wrap="square" rtlCol="0">
            <a:spAutoFit/>
          </a:bodyPr>
          <a:lstStyle/>
          <a:p>
            <a:r>
              <a:rPr lang="fr-FR" sz="1600" dirty="0" smtClean="0">
                <a:solidFill>
                  <a:srgbClr val="00B050"/>
                </a:solidFill>
              </a:rPr>
              <a:t>A20</a:t>
            </a:r>
            <a:endParaRPr lang="en-US" sz="1600" dirty="0">
              <a:solidFill>
                <a:srgbClr val="00B050"/>
              </a:solidFill>
            </a:endParaRPr>
          </a:p>
        </p:txBody>
      </p:sp>
      <p:sp>
        <p:nvSpPr>
          <p:cNvPr id="69" name="TextBox 68"/>
          <p:cNvSpPr txBox="1"/>
          <p:nvPr/>
        </p:nvSpPr>
        <p:spPr>
          <a:xfrm>
            <a:off x="2207201" y="6269218"/>
            <a:ext cx="8106552" cy="369332"/>
          </a:xfrm>
          <a:prstGeom prst="rect">
            <a:avLst/>
          </a:prstGeom>
          <a:noFill/>
          <a:ln>
            <a:solidFill>
              <a:schemeClr val="tx1"/>
            </a:solidFill>
          </a:ln>
        </p:spPr>
        <p:txBody>
          <a:bodyPr wrap="square" rtlCol="0">
            <a:spAutoFit/>
          </a:bodyPr>
          <a:lstStyle/>
          <a:p>
            <a:pPr algn="ctr"/>
            <a:r>
              <a:rPr lang="fr-FR" b="1" dirty="0" smtClean="0"/>
              <a:t>Anti-</a:t>
            </a:r>
            <a:r>
              <a:rPr lang="fr-FR" b="1" dirty="0" err="1" smtClean="0"/>
              <a:t>inflammatory</a:t>
            </a:r>
            <a:r>
              <a:rPr lang="fr-FR" b="1" dirty="0" smtClean="0"/>
              <a:t> </a:t>
            </a:r>
            <a:r>
              <a:rPr lang="fr-FR" b="1" dirty="0" err="1" smtClean="0"/>
              <a:t>effect</a:t>
            </a:r>
            <a:r>
              <a:rPr lang="fr-FR" b="1" dirty="0" smtClean="0"/>
              <a:t> of PSA on immature </a:t>
            </a:r>
            <a:r>
              <a:rPr lang="fr-FR" b="1" dirty="0" err="1" smtClean="0"/>
              <a:t>enterocytes</a:t>
            </a:r>
            <a:r>
              <a:rPr lang="fr-FR" b="1" dirty="0"/>
              <a:t> </a:t>
            </a:r>
            <a:r>
              <a:rPr lang="fr-FR" b="1" dirty="0" err="1" smtClean="0"/>
              <a:t>through</a:t>
            </a:r>
            <a:r>
              <a:rPr lang="fr-FR" b="1" dirty="0" smtClean="0"/>
              <a:t> TLR2 and TLR4</a:t>
            </a:r>
          </a:p>
        </p:txBody>
      </p:sp>
    </p:spTree>
    <p:extLst>
      <p:ext uri="{BB962C8B-B14F-4D97-AF65-F5344CB8AC3E}">
        <p14:creationId xmlns:p14="http://schemas.microsoft.com/office/powerpoint/2010/main" val="223109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3.7037E-7 L -0.00182 0.09028 " pathEditMode="relative" rAng="0" ptsTypes="AA">
                                      <p:cBhvr>
                                        <p:cTn id="6" dur="2000" fill="hold"/>
                                        <p:tgtEl>
                                          <p:spTgt spid="76"/>
                                        </p:tgtEl>
                                        <p:attrNameLst>
                                          <p:attrName>ppt_x</p:attrName>
                                          <p:attrName>ppt_y</p:attrName>
                                        </p:attrNameLst>
                                      </p:cBhvr>
                                      <p:rCtr x="-91" y="4514"/>
                                    </p:animMotion>
                                  </p:child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iterate type="lt">
                                    <p:tmAbs val="25"/>
                                  </p:iterate>
                                  <p:childTnLst>
                                    <p:set>
                                      <p:cBhvr override="childStyle">
                                        <p:cTn id="10" dur="indefinite"/>
                                        <p:tgtEl>
                                          <p:spTgt spid="31"/>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0" nodeType="clickEffect">
                                  <p:stCondLst>
                                    <p:cond delay="0"/>
                                  </p:stCondLst>
                                  <p:iterate type="lt">
                                    <p:tmAbs val="25"/>
                                  </p:iterate>
                                  <p:childTnLst>
                                    <p:set>
                                      <p:cBhvr override="childStyle">
                                        <p:cTn id="14" dur="indefinite"/>
                                        <p:tgtEl>
                                          <p:spTgt spid="33"/>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35"/>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0 -7.40741E-7 L 0.00495 0.08727 " pathEditMode="relative" rAng="0" ptsTypes="AA">
                                      <p:cBhvr>
                                        <p:cTn id="22" dur="2000" fill="hold"/>
                                        <p:tgtEl>
                                          <p:spTgt spid="43"/>
                                        </p:tgtEl>
                                        <p:attrNameLst>
                                          <p:attrName>ppt_x</p:attrName>
                                          <p:attrName>ppt_y</p:attrName>
                                        </p:attrNameLst>
                                      </p:cBhvr>
                                      <p:rCtr x="247" y="4352"/>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013 -0.01829 L -0.06068 0.07014 " pathEditMode="relative" rAng="0" ptsTypes="AA">
                                      <p:cBhvr>
                                        <p:cTn id="26" dur="2000" fill="hold"/>
                                        <p:tgtEl>
                                          <p:spTgt spid="42"/>
                                        </p:tgtEl>
                                        <p:attrNameLst>
                                          <p:attrName>ppt_x</p:attrName>
                                          <p:attrName>ppt_y</p:attrName>
                                        </p:attrNameLst>
                                      </p:cBhvr>
                                      <p:rCtr x="-3047" y="4421"/>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xit"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7" presetClass="path" presetSubtype="0" accel="50000" decel="50000" fill="hold" grpId="0" nodeType="clickEffect">
                                  <p:stCondLst>
                                    <p:cond delay="0"/>
                                  </p:stCondLst>
                                  <p:childTnLst>
                                    <p:animMotion origin="layout" path="M 2.08333E-7 0.08657 L -0.10794 0.0618 C -0.13034 0.05601 -0.16406 0.05393 -0.19948 0.05393 C -0.23958 0.05393 -0.27188 0.05601 -0.29427 0.0618 L -0.40208 0.08657 " pathEditMode="relative" rAng="0" ptsTypes="AAAAA">
                                      <p:cBhvr>
                                        <p:cTn id="54" dur="2000" fill="hold"/>
                                        <p:tgtEl>
                                          <p:spTgt spid="54"/>
                                        </p:tgtEl>
                                        <p:attrNameLst>
                                          <p:attrName>ppt_x</p:attrName>
                                          <p:attrName>ppt_y</p:attrName>
                                        </p:attrNameLst>
                                      </p:cBhvr>
                                      <p:rCtr x="-20104" y="-1644"/>
                                    </p:animMotion>
                                  </p:childTnLst>
                                </p:cTn>
                              </p:par>
                              <p:par>
                                <p:cTn id="55" presetID="37" presetClass="path" presetSubtype="0" accel="50000" decel="50000" fill="hold" grpId="0" nodeType="withEffect">
                                  <p:stCondLst>
                                    <p:cond delay="0"/>
                                  </p:stCondLst>
                                  <p:childTnLst>
                                    <p:animMotion origin="layout" path="M 2.08333E-7 0.06065 L -0.08229 0.05555 C -0.09935 0.0544 -0.12513 0.05393 -0.15208 0.05393 C -0.18281 0.05393 -0.20742 0.0544 -0.22448 0.05555 L -0.30664 0.06065 " pathEditMode="relative" rAng="0" ptsTypes="AAAAA">
                                      <p:cBhvr>
                                        <p:cTn id="56" dur="2000" fill="hold"/>
                                        <p:tgtEl>
                                          <p:spTgt spid="79"/>
                                        </p:tgtEl>
                                        <p:attrNameLst>
                                          <p:attrName>ppt_x</p:attrName>
                                          <p:attrName>ppt_y</p:attrName>
                                        </p:attrNameLst>
                                      </p:cBhvr>
                                      <p:rCtr x="-15339" y="-347"/>
                                    </p:animMotion>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2"/>
                                        </p:tgtEl>
                                        <p:attrNameLst>
                                          <p:attrName>style.visibility</p:attrName>
                                        </p:attrNameLst>
                                      </p:cBhvr>
                                      <p:to>
                                        <p:strVal val="visible"/>
                                      </p:to>
                                    </p:set>
                                  </p:childTnLst>
                                </p:cTn>
                              </p:par>
                              <p:par>
                                <p:cTn id="75" presetID="1" presetClass="exit" presetSubtype="0" fill="hold" grpId="1" nodeType="withEffect">
                                  <p:stCondLst>
                                    <p:cond delay="0"/>
                                  </p:stCondLst>
                                  <p:childTnLst>
                                    <p:set>
                                      <p:cBhvr>
                                        <p:cTn id="76" dur="1" fill="hold">
                                          <p:stCondLst>
                                            <p:cond delay="0"/>
                                          </p:stCondLst>
                                        </p:cTn>
                                        <p:tgtEl>
                                          <p:spTgt spid="53"/>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3" grpId="0" animBg="1"/>
      <p:bldP spid="53" grpId="1" animBg="1"/>
      <p:bldP spid="55" grpId="0"/>
      <p:bldP spid="31" grpId="0"/>
      <p:bldP spid="35" grpId="0"/>
      <p:bldP spid="42" grpId="0"/>
      <p:bldP spid="43" grpId="0"/>
      <p:bldP spid="76" grpId="0" animBg="1"/>
      <p:bldP spid="79" grpId="0" animBg="1"/>
      <p:bldP spid="13" grpId="0" animBg="1"/>
      <p:bldP spid="47" grpId="0" animBg="1"/>
      <p:bldP spid="49" grpId="0" animBg="1"/>
      <p:bldP spid="50" grpId="0" animBg="1"/>
      <p:bldP spid="52" grpId="0" animBg="1"/>
      <p:bldP spid="54" grpId="0" animBg="1"/>
      <p:bldP spid="5" grpId="0" animBg="1"/>
      <p:bldP spid="8" grpId="0" animBg="1"/>
      <p:bldP spid="9" grpId="0"/>
      <p:bldP spid="20" grpId="0"/>
      <p:bldP spid="33" grpId="0"/>
      <p:bldP spid="67" grpId="0"/>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F2A73E20-8CBA-EE4F-BE04-490E439930E5}"/>
              </a:ext>
            </a:extLst>
          </p:cNvPr>
          <p:cNvSpPr txBox="1"/>
          <p:nvPr/>
        </p:nvSpPr>
        <p:spPr>
          <a:xfrm>
            <a:off x="2693233" y="2659559"/>
            <a:ext cx="6805534" cy="769441"/>
          </a:xfrm>
          <a:prstGeom prst="rect">
            <a:avLst/>
          </a:prstGeom>
          <a:noFill/>
        </p:spPr>
        <p:txBody>
          <a:bodyPr wrap="square" rtlCol="0">
            <a:spAutoFit/>
          </a:bodyPr>
          <a:lstStyle/>
          <a:p>
            <a:pPr algn="ctr"/>
            <a:r>
              <a:rPr lang="fr-FR" sz="4400" dirty="0" err="1" smtClean="0"/>
              <a:t>Thank</a:t>
            </a:r>
            <a:r>
              <a:rPr lang="fr-FR" sz="4400" dirty="0" smtClean="0"/>
              <a:t> </a:t>
            </a:r>
            <a:r>
              <a:rPr lang="fr-FR" sz="4400" dirty="0" err="1" smtClean="0"/>
              <a:t>you</a:t>
            </a:r>
            <a:r>
              <a:rPr lang="fr-FR" sz="4400" dirty="0" smtClean="0"/>
              <a:t> for </a:t>
            </a:r>
            <a:r>
              <a:rPr lang="fr-FR" sz="4400" dirty="0" err="1" smtClean="0"/>
              <a:t>your</a:t>
            </a:r>
            <a:r>
              <a:rPr lang="fr-FR" sz="4400" dirty="0" smtClean="0"/>
              <a:t> attention</a:t>
            </a:r>
            <a:endParaRPr lang="fr-FR" sz="4400" dirty="0"/>
          </a:p>
        </p:txBody>
      </p:sp>
    </p:spTree>
    <p:extLst>
      <p:ext uri="{BB962C8B-B14F-4D97-AF65-F5344CB8AC3E}">
        <p14:creationId xmlns:p14="http://schemas.microsoft.com/office/powerpoint/2010/main" val="494307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E0BBF9-887F-C74E-ABB3-49B1ECDB5008}"/>
              </a:ext>
            </a:extLst>
          </p:cNvPr>
          <p:cNvSpPr txBox="1">
            <a:spLocks/>
          </p:cNvSpPr>
          <p:nvPr/>
        </p:nvSpPr>
        <p:spPr>
          <a:xfrm>
            <a:off x="0" y="-17006"/>
            <a:ext cx="12192000" cy="514350"/>
          </a:xfrm>
          <a:prstGeom prst="rect">
            <a:avLst/>
          </a:prstGeom>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en-US" sz="2800" b="1" dirty="0" smtClean="0"/>
              <a:t>Background</a:t>
            </a:r>
            <a:endParaRPr lang="en-US" altLang="en-US" sz="2800" b="1" dirty="0"/>
          </a:p>
        </p:txBody>
      </p:sp>
      <p:sp>
        <p:nvSpPr>
          <p:cNvPr id="12" name="ZoneTexte 11">
            <a:extLst>
              <a:ext uri="{FF2B5EF4-FFF2-40B4-BE49-F238E27FC236}">
                <a16:creationId xmlns:a16="http://schemas.microsoft.com/office/drawing/2014/main" xmlns="" id="{CA04C038-CFDA-CC4E-8A7C-7142F595C056}"/>
              </a:ext>
            </a:extLst>
          </p:cNvPr>
          <p:cNvSpPr txBox="1"/>
          <p:nvPr/>
        </p:nvSpPr>
        <p:spPr>
          <a:xfrm>
            <a:off x="1959538" y="6062610"/>
            <a:ext cx="8093944" cy="369332"/>
          </a:xfrm>
          <a:prstGeom prst="rect">
            <a:avLst/>
          </a:prstGeom>
          <a:noFill/>
        </p:spPr>
        <p:txBody>
          <a:bodyPr wrap="square" rtlCol="0">
            <a:spAutoFit/>
          </a:bodyPr>
          <a:lstStyle/>
          <a:p>
            <a:pPr algn="ctr"/>
            <a:r>
              <a:rPr lang="fr-FR" dirty="0" err="1" smtClean="0">
                <a:solidFill>
                  <a:srgbClr val="FF0000"/>
                </a:solidFill>
              </a:rPr>
              <a:t>Leading</a:t>
            </a:r>
            <a:r>
              <a:rPr lang="fr-FR" dirty="0" smtClean="0">
                <a:solidFill>
                  <a:srgbClr val="FF0000"/>
                </a:solidFill>
              </a:rPr>
              <a:t> cause of </a:t>
            </a:r>
            <a:r>
              <a:rPr lang="fr-FR" dirty="0" err="1" smtClean="0">
                <a:solidFill>
                  <a:srgbClr val="FF0000"/>
                </a:solidFill>
              </a:rPr>
              <a:t>morbidity</a:t>
            </a:r>
            <a:r>
              <a:rPr lang="fr-FR" dirty="0" smtClean="0">
                <a:solidFill>
                  <a:srgbClr val="FF0000"/>
                </a:solidFill>
              </a:rPr>
              <a:t> and </a:t>
            </a:r>
            <a:r>
              <a:rPr lang="fr-FR" dirty="0" err="1" smtClean="0">
                <a:solidFill>
                  <a:srgbClr val="FF0000"/>
                </a:solidFill>
              </a:rPr>
              <a:t>mortality</a:t>
            </a:r>
            <a:r>
              <a:rPr lang="fr-FR" dirty="0" smtClean="0">
                <a:solidFill>
                  <a:srgbClr val="FF0000"/>
                </a:solidFill>
              </a:rPr>
              <a:t> </a:t>
            </a:r>
            <a:r>
              <a:rPr lang="fr-FR" dirty="0">
                <a:solidFill>
                  <a:srgbClr val="FF0000"/>
                </a:solidFill>
              </a:rPr>
              <a:t>(30-50</a:t>
            </a:r>
            <a:r>
              <a:rPr lang="fr-FR" dirty="0" smtClean="0">
                <a:solidFill>
                  <a:srgbClr val="FF0000"/>
                </a:solidFill>
              </a:rPr>
              <a:t>%) in </a:t>
            </a:r>
            <a:r>
              <a:rPr lang="fr-FR" b="1" dirty="0" err="1" smtClean="0">
                <a:solidFill>
                  <a:srgbClr val="FF0000"/>
                </a:solidFill>
              </a:rPr>
              <a:t>preterm</a:t>
            </a:r>
            <a:r>
              <a:rPr lang="fr-FR" dirty="0" smtClean="0">
                <a:solidFill>
                  <a:srgbClr val="FF0000"/>
                </a:solidFill>
              </a:rPr>
              <a:t> </a:t>
            </a:r>
            <a:r>
              <a:rPr lang="fr-FR" dirty="0" err="1" smtClean="0">
                <a:solidFill>
                  <a:srgbClr val="FF0000"/>
                </a:solidFill>
              </a:rPr>
              <a:t>neonates</a:t>
            </a:r>
            <a:endParaRPr lang="fr-FR" dirty="0">
              <a:solidFill>
                <a:srgbClr val="FF0000"/>
              </a:solidFill>
            </a:endParaRPr>
          </a:p>
        </p:txBody>
      </p:sp>
      <p:pic>
        <p:nvPicPr>
          <p:cNvPr id="4" name="Picture 3"/>
          <p:cNvPicPr>
            <a:picLocks noChangeAspect="1"/>
          </p:cNvPicPr>
          <p:nvPr/>
        </p:nvPicPr>
        <p:blipFill>
          <a:blip r:embed="rId3"/>
          <a:stretch>
            <a:fillRect/>
          </a:stretch>
        </p:blipFill>
        <p:spPr>
          <a:xfrm>
            <a:off x="709916" y="3862251"/>
            <a:ext cx="2281356" cy="1726900"/>
          </a:xfrm>
          <a:prstGeom prst="rect">
            <a:avLst/>
          </a:prstGeom>
        </p:spPr>
      </p:pic>
      <p:pic>
        <p:nvPicPr>
          <p:cNvPr id="13" name="Picture 12"/>
          <p:cNvPicPr>
            <a:picLocks noChangeAspect="1"/>
          </p:cNvPicPr>
          <p:nvPr/>
        </p:nvPicPr>
        <p:blipFill>
          <a:blip r:embed="rId4"/>
          <a:stretch>
            <a:fillRect/>
          </a:stretch>
        </p:blipFill>
        <p:spPr>
          <a:xfrm>
            <a:off x="8773403" y="3862251"/>
            <a:ext cx="2490239" cy="1726900"/>
          </a:xfrm>
          <a:prstGeom prst="rect">
            <a:avLst/>
          </a:prstGeom>
        </p:spPr>
      </p:pic>
      <p:sp>
        <p:nvSpPr>
          <p:cNvPr id="15" name="TextBox 14"/>
          <p:cNvSpPr txBox="1"/>
          <p:nvPr/>
        </p:nvSpPr>
        <p:spPr>
          <a:xfrm>
            <a:off x="4275208" y="4418494"/>
            <a:ext cx="3015916" cy="369332"/>
          </a:xfrm>
          <a:prstGeom prst="rect">
            <a:avLst/>
          </a:prstGeom>
          <a:noFill/>
        </p:spPr>
        <p:txBody>
          <a:bodyPr wrap="square" rtlCol="0">
            <a:spAutoFit/>
          </a:bodyPr>
          <a:lstStyle/>
          <a:p>
            <a:pPr algn="ctr"/>
            <a:r>
              <a:rPr lang="fr-FR" dirty="0" smtClean="0"/>
              <a:t>10% of </a:t>
            </a:r>
            <a:r>
              <a:rPr lang="fr-FR" b="1" dirty="0" err="1" smtClean="0"/>
              <a:t>premature</a:t>
            </a:r>
            <a:r>
              <a:rPr lang="fr-FR" dirty="0" smtClean="0"/>
              <a:t> </a:t>
            </a:r>
            <a:r>
              <a:rPr lang="fr-FR" dirty="0" err="1" smtClean="0"/>
              <a:t>neonates</a:t>
            </a:r>
            <a:endParaRPr lang="en-US" dirty="0"/>
          </a:p>
        </p:txBody>
      </p:sp>
      <p:sp>
        <p:nvSpPr>
          <p:cNvPr id="16" name="Rectangle 15"/>
          <p:cNvSpPr/>
          <p:nvPr/>
        </p:nvSpPr>
        <p:spPr>
          <a:xfrm>
            <a:off x="978341" y="5506367"/>
            <a:ext cx="1689180" cy="307777"/>
          </a:xfrm>
          <a:prstGeom prst="rect">
            <a:avLst/>
          </a:prstGeom>
          <a:ln>
            <a:noFill/>
          </a:ln>
        </p:spPr>
        <p:txBody>
          <a:bodyPr wrap="none">
            <a:spAutoFit/>
          </a:bodyPr>
          <a:lstStyle/>
          <a:p>
            <a:pPr algn="ctr"/>
            <a:r>
              <a:rPr lang="en-US" sz="1400" dirty="0"/>
              <a:t>distended abdomen </a:t>
            </a:r>
          </a:p>
        </p:txBody>
      </p:sp>
      <p:sp>
        <p:nvSpPr>
          <p:cNvPr id="18" name="Rectangle 17"/>
          <p:cNvSpPr/>
          <p:nvPr/>
        </p:nvSpPr>
        <p:spPr>
          <a:xfrm>
            <a:off x="9366933" y="5506367"/>
            <a:ext cx="1303177" cy="307777"/>
          </a:xfrm>
          <a:prstGeom prst="rect">
            <a:avLst/>
          </a:prstGeom>
          <a:ln>
            <a:noFill/>
          </a:ln>
        </p:spPr>
        <p:txBody>
          <a:bodyPr wrap="none">
            <a:spAutoFit/>
          </a:bodyPr>
          <a:lstStyle/>
          <a:p>
            <a:r>
              <a:rPr lang="en-US" sz="1400" dirty="0"/>
              <a:t>necrotic bowel </a:t>
            </a:r>
          </a:p>
        </p:txBody>
      </p:sp>
      <p:sp>
        <p:nvSpPr>
          <p:cNvPr id="19" name="TextBox 18"/>
          <p:cNvSpPr txBox="1"/>
          <p:nvPr/>
        </p:nvSpPr>
        <p:spPr>
          <a:xfrm>
            <a:off x="4365208" y="1007026"/>
            <a:ext cx="3282604" cy="369332"/>
          </a:xfrm>
          <a:prstGeom prst="rect">
            <a:avLst/>
          </a:prstGeom>
          <a:noFill/>
          <a:ln w="28575">
            <a:solidFill>
              <a:srgbClr val="FF0000"/>
            </a:solidFill>
          </a:ln>
        </p:spPr>
        <p:txBody>
          <a:bodyPr wrap="square" rtlCol="0">
            <a:spAutoFit/>
          </a:bodyPr>
          <a:lstStyle/>
          <a:p>
            <a:pPr algn="ctr"/>
            <a:r>
              <a:rPr lang="fr-FR" b="1" dirty="0" err="1" smtClean="0"/>
              <a:t>Necrotizing</a:t>
            </a:r>
            <a:r>
              <a:rPr lang="fr-FR" b="1" dirty="0" smtClean="0"/>
              <a:t> </a:t>
            </a:r>
            <a:r>
              <a:rPr lang="fr-FR" b="1" dirty="0" err="1" smtClean="0"/>
              <a:t>enterocolitis</a:t>
            </a:r>
            <a:r>
              <a:rPr lang="fr-FR" b="1" dirty="0" smtClean="0"/>
              <a:t> (NEC</a:t>
            </a:r>
            <a:r>
              <a:rPr lang="fr-FR" dirty="0" smtClean="0"/>
              <a:t>)</a:t>
            </a:r>
            <a:endParaRPr lang="en-US" dirty="0"/>
          </a:p>
        </p:txBody>
      </p:sp>
      <p:pic>
        <p:nvPicPr>
          <p:cNvPr id="3" name="Picture 2"/>
          <p:cNvPicPr>
            <a:picLocks noChangeAspect="1"/>
          </p:cNvPicPr>
          <p:nvPr/>
        </p:nvPicPr>
        <p:blipFill>
          <a:blip r:embed="rId5"/>
          <a:stretch>
            <a:fillRect/>
          </a:stretch>
        </p:blipFill>
        <p:spPr>
          <a:xfrm>
            <a:off x="3792441" y="1640657"/>
            <a:ext cx="3981450" cy="2686050"/>
          </a:xfrm>
          <a:prstGeom prst="rect">
            <a:avLst/>
          </a:prstGeom>
        </p:spPr>
      </p:pic>
      <p:sp>
        <p:nvSpPr>
          <p:cNvPr id="6" name="Rectangle 5"/>
          <p:cNvSpPr/>
          <p:nvPr/>
        </p:nvSpPr>
        <p:spPr>
          <a:xfrm>
            <a:off x="9367997" y="6581001"/>
            <a:ext cx="2613151" cy="276999"/>
          </a:xfrm>
          <a:prstGeom prst="rect">
            <a:avLst/>
          </a:prstGeom>
        </p:spPr>
        <p:txBody>
          <a:bodyPr wrap="none">
            <a:spAutoFit/>
          </a:bodyPr>
          <a:lstStyle/>
          <a:p>
            <a:r>
              <a:rPr lang="en-US" sz="1200" dirty="0" err="1"/>
              <a:t>Neu</a:t>
            </a:r>
            <a:r>
              <a:rPr lang="en-US" sz="1200" dirty="0"/>
              <a:t> </a:t>
            </a:r>
            <a:r>
              <a:rPr lang="en-US" sz="1200" dirty="0" smtClean="0"/>
              <a:t>J, </a:t>
            </a:r>
            <a:r>
              <a:rPr lang="en-US" sz="1200" dirty="0"/>
              <a:t>Walker </a:t>
            </a:r>
            <a:r>
              <a:rPr lang="en-US" sz="1200" dirty="0" smtClean="0"/>
              <a:t>WA. </a:t>
            </a:r>
            <a:r>
              <a:rPr lang="en-US" sz="1200" i="1" dirty="0" smtClean="0"/>
              <a:t>N </a:t>
            </a:r>
            <a:r>
              <a:rPr lang="en-US" sz="1200" i="1" dirty="0" err="1" smtClean="0"/>
              <a:t>Engl</a:t>
            </a:r>
            <a:r>
              <a:rPr lang="en-US" sz="1200" i="1" dirty="0" smtClean="0"/>
              <a:t> J Med </a:t>
            </a:r>
            <a:r>
              <a:rPr lang="en-US" sz="1200" dirty="0" smtClean="0"/>
              <a:t>(2011)</a:t>
            </a:r>
            <a:endParaRPr lang="en-US" sz="1200" dirty="0"/>
          </a:p>
        </p:txBody>
      </p:sp>
    </p:spTree>
    <p:extLst>
      <p:ext uri="{BB962C8B-B14F-4D97-AF65-F5344CB8AC3E}">
        <p14:creationId xmlns:p14="http://schemas.microsoft.com/office/powerpoint/2010/main" val="389756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8" grpId="0"/>
      <p:bldP spid="19"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68317" y="1835224"/>
            <a:ext cx="7170039" cy="2829783"/>
            <a:chOff x="394203" y="1592092"/>
            <a:chExt cx="7170039" cy="2829783"/>
          </a:xfrm>
        </p:grpSpPr>
        <p:pic>
          <p:nvPicPr>
            <p:cNvPr id="15" name="Picture 14"/>
            <p:cNvPicPr>
              <a:picLocks noChangeAspect="1" noChangeArrowheads="1"/>
            </p:cNvPicPr>
            <p:nvPr/>
          </p:nvPicPr>
          <p:blipFill rotWithShape="1">
            <a:blip r:embed="rId3">
              <a:extLst>
                <a:ext uri="{28A0092B-C50C-407E-A947-70E740481C1C}">
                  <a14:useLocalDpi xmlns:a14="http://schemas.microsoft.com/office/drawing/2010/main" val="0"/>
                </a:ext>
              </a:extLst>
            </a:blip>
            <a:srcRect b="58517"/>
            <a:stretch/>
          </p:blipFill>
          <p:spPr bwMode="auto">
            <a:xfrm>
              <a:off x="394203" y="1592092"/>
              <a:ext cx="7170039" cy="27206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2"/>
            <p:cNvSpPr/>
            <p:nvPr/>
          </p:nvSpPr>
          <p:spPr>
            <a:xfrm>
              <a:off x="2115403" y="1883391"/>
              <a:ext cx="1392072" cy="2866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63817" y="1765592"/>
              <a:ext cx="2006221" cy="338554"/>
            </a:xfrm>
            <a:prstGeom prst="rect">
              <a:avLst/>
            </a:prstGeom>
            <a:noFill/>
          </p:spPr>
          <p:txBody>
            <a:bodyPr wrap="square" rtlCol="0">
              <a:spAutoFit/>
            </a:bodyPr>
            <a:lstStyle/>
            <a:p>
              <a:r>
                <a:rPr lang="fr-FR" sz="1600" dirty="0" err="1" smtClean="0"/>
                <a:t>Healthy</a:t>
              </a:r>
              <a:r>
                <a:rPr lang="fr-FR" sz="1600" dirty="0" smtClean="0"/>
                <a:t> </a:t>
              </a:r>
              <a:r>
                <a:rPr lang="fr-FR" sz="1600" dirty="0" err="1" smtClean="0"/>
                <a:t>microbiota</a:t>
              </a:r>
              <a:endParaRPr lang="en-US" sz="1600" dirty="0"/>
            </a:p>
          </p:txBody>
        </p:sp>
        <p:sp>
          <p:nvSpPr>
            <p:cNvPr id="6" name="Rectangle 5"/>
            <p:cNvSpPr/>
            <p:nvPr/>
          </p:nvSpPr>
          <p:spPr>
            <a:xfrm>
              <a:off x="2115403" y="3957851"/>
              <a:ext cx="1255594" cy="186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63817" y="3975160"/>
              <a:ext cx="2224585" cy="338554"/>
            </a:xfrm>
            <a:prstGeom prst="rect">
              <a:avLst/>
            </a:prstGeom>
            <a:noFill/>
          </p:spPr>
          <p:txBody>
            <a:bodyPr wrap="square" rtlCol="0">
              <a:spAutoFit/>
            </a:bodyPr>
            <a:lstStyle/>
            <a:p>
              <a:r>
                <a:rPr lang="fr-FR" sz="1600" dirty="0" err="1" smtClean="0"/>
                <a:t>Dysbiotic</a:t>
              </a:r>
              <a:r>
                <a:rPr lang="fr-FR" sz="1600" dirty="0" smtClean="0"/>
                <a:t> </a:t>
              </a:r>
              <a:r>
                <a:rPr lang="fr-FR" sz="1600" dirty="0" err="1" smtClean="0"/>
                <a:t>microbiota</a:t>
              </a:r>
              <a:endParaRPr lang="en-US" sz="1600" dirty="0"/>
            </a:p>
          </p:txBody>
        </p:sp>
        <p:sp>
          <p:nvSpPr>
            <p:cNvPr id="11" name="Rectangle 10"/>
            <p:cNvSpPr/>
            <p:nvPr/>
          </p:nvSpPr>
          <p:spPr>
            <a:xfrm>
              <a:off x="7137779" y="4144437"/>
              <a:ext cx="313899" cy="277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xmlns="" id="{0EE0BBF9-887F-C74E-ABB3-49B1ECDB5008}"/>
              </a:ext>
            </a:extLst>
          </p:cNvPr>
          <p:cNvSpPr txBox="1">
            <a:spLocks/>
          </p:cNvSpPr>
          <p:nvPr/>
        </p:nvSpPr>
        <p:spPr>
          <a:xfrm>
            <a:off x="-1676" y="-7011"/>
            <a:ext cx="12192000" cy="514350"/>
          </a:xfrm>
          <a:prstGeom prst="rect">
            <a:avLst/>
          </a:prstGeom>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en-US" sz="2800" b="1" dirty="0" smtClean="0"/>
              <a:t>Background</a:t>
            </a:r>
            <a:endParaRPr lang="en-US" altLang="en-US" sz="2800" b="1" dirty="0"/>
          </a:p>
        </p:txBody>
      </p:sp>
      <p:pic>
        <p:nvPicPr>
          <p:cNvPr id="4" name="Picture 3"/>
          <p:cNvPicPr>
            <a:picLocks noChangeAspect="1"/>
          </p:cNvPicPr>
          <p:nvPr/>
        </p:nvPicPr>
        <p:blipFill>
          <a:blip r:embed="rId4"/>
          <a:stretch>
            <a:fillRect/>
          </a:stretch>
        </p:blipFill>
        <p:spPr>
          <a:xfrm>
            <a:off x="9567081" y="1100568"/>
            <a:ext cx="1751347" cy="4145200"/>
          </a:xfrm>
          <a:prstGeom prst="rect">
            <a:avLst/>
          </a:prstGeom>
        </p:spPr>
      </p:pic>
      <p:sp>
        <p:nvSpPr>
          <p:cNvPr id="9" name="Rectangle 8"/>
          <p:cNvSpPr/>
          <p:nvPr/>
        </p:nvSpPr>
        <p:spPr>
          <a:xfrm>
            <a:off x="6304676" y="3545336"/>
            <a:ext cx="625643" cy="2727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621249" y="5760861"/>
            <a:ext cx="3304675" cy="584775"/>
          </a:xfrm>
          <a:prstGeom prst="rect">
            <a:avLst/>
          </a:prstGeom>
          <a:noFill/>
        </p:spPr>
        <p:txBody>
          <a:bodyPr wrap="square" rtlCol="0">
            <a:spAutoFit/>
          </a:bodyPr>
          <a:lstStyle/>
          <a:p>
            <a:pPr algn="ctr"/>
            <a:r>
              <a:rPr lang="en-US" sz="1600" dirty="0" smtClean="0"/>
              <a:t>↓</a:t>
            </a:r>
            <a:r>
              <a:rPr lang="fr-FR" sz="1600" dirty="0" smtClean="0"/>
              <a:t> </a:t>
            </a:r>
            <a:r>
              <a:rPr lang="fr-FR" sz="1600" dirty="0" err="1" smtClean="0"/>
              <a:t>bacterial</a:t>
            </a:r>
            <a:r>
              <a:rPr lang="fr-FR" sz="1600" dirty="0" smtClean="0"/>
              <a:t> </a:t>
            </a:r>
            <a:r>
              <a:rPr lang="fr-FR" sz="1600" dirty="0" err="1" smtClean="0"/>
              <a:t>diversity</a:t>
            </a:r>
            <a:endParaRPr lang="fr-FR" sz="1600" dirty="0" smtClean="0"/>
          </a:p>
          <a:p>
            <a:pPr algn="ctr"/>
            <a:r>
              <a:rPr lang="en-US" sz="1600" dirty="0"/>
              <a:t>↑</a:t>
            </a:r>
            <a:r>
              <a:rPr lang="fr-FR" sz="1600" dirty="0" smtClean="0"/>
              <a:t> </a:t>
            </a:r>
            <a:r>
              <a:rPr lang="fr-FR" sz="1600" dirty="0" err="1" smtClean="0"/>
              <a:t>level</a:t>
            </a:r>
            <a:r>
              <a:rPr lang="fr-FR" sz="1600" dirty="0" smtClean="0"/>
              <a:t> of </a:t>
            </a:r>
            <a:r>
              <a:rPr lang="fr-FR" sz="1600" dirty="0" err="1" smtClean="0"/>
              <a:t>Proteobacteria</a:t>
            </a:r>
            <a:endParaRPr lang="en-US" sz="1600" dirty="0"/>
          </a:p>
        </p:txBody>
      </p:sp>
      <p:sp>
        <p:nvSpPr>
          <p:cNvPr id="18" name="Text Box 4"/>
          <p:cNvSpPr txBox="1">
            <a:spLocks noChangeArrowheads="1"/>
          </p:cNvSpPr>
          <p:nvPr/>
        </p:nvSpPr>
        <p:spPr bwMode="auto">
          <a:xfrm>
            <a:off x="112272" y="6613986"/>
            <a:ext cx="3831880"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defPPr>
              <a:defRPr lang="en-GB"/>
            </a:defPPr>
            <a:lvl1pPr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n-cs"/>
              </a:defRPr>
            </a:lvl1pPr>
            <a:lvl2pPr marL="4318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n-cs"/>
              </a:defRPr>
            </a:lvl2pPr>
            <a:lvl3pPr marL="6477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n-cs"/>
              </a:defRPr>
            </a:lvl3pPr>
            <a:lvl4pPr marL="8636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n-cs"/>
              </a:defRPr>
            </a:lvl4pPr>
            <a:lvl5pPr marL="10795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GB" altLang="en-US" sz="1200" dirty="0">
                <a:latin typeface="Arial" panose="020B0604020202020204" pitchFamily="34" charset="0"/>
              </a:rPr>
              <a:t>Christian </a:t>
            </a:r>
            <a:r>
              <a:rPr lang="en-GB" altLang="en-US" sz="1200" dirty="0" err="1">
                <a:latin typeface="Arial" panose="020B0604020202020204" pitchFamily="34" charset="0"/>
              </a:rPr>
              <a:t>Milani</a:t>
            </a:r>
            <a:r>
              <a:rPr lang="en-GB" altLang="en-US" sz="1200" dirty="0">
                <a:latin typeface="Arial" panose="020B0604020202020204" pitchFamily="34" charset="0"/>
              </a:rPr>
              <a:t> et al. </a:t>
            </a:r>
            <a:r>
              <a:rPr lang="en-GB" altLang="en-US" sz="1200" i="1" dirty="0" err="1">
                <a:latin typeface="Arial" panose="020B0604020202020204" pitchFamily="34" charset="0"/>
              </a:rPr>
              <a:t>Microbiol</a:t>
            </a:r>
            <a:r>
              <a:rPr lang="en-GB" altLang="en-US" sz="1200" i="1" dirty="0">
                <a:latin typeface="Arial" panose="020B0604020202020204" pitchFamily="34" charset="0"/>
              </a:rPr>
              <a:t>. Mol. Biol. </a:t>
            </a:r>
            <a:r>
              <a:rPr lang="en-GB" altLang="en-US" sz="1200" i="1" dirty="0" smtClean="0">
                <a:latin typeface="Arial" panose="020B0604020202020204" pitchFamily="34" charset="0"/>
              </a:rPr>
              <a:t>Rev</a:t>
            </a:r>
            <a:r>
              <a:rPr lang="en-GB" altLang="en-US" sz="1200" dirty="0">
                <a:latin typeface="Arial" panose="020B0604020202020204" pitchFamily="34" charset="0"/>
              </a:rPr>
              <a:t> </a:t>
            </a:r>
            <a:r>
              <a:rPr lang="en-GB" altLang="en-US" sz="1200" dirty="0" smtClean="0">
                <a:latin typeface="Arial" panose="020B0604020202020204" pitchFamily="34" charset="0"/>
              </a:rPr>
              <a:t>(2017)</a:t>
            </a:r>
            <a:endParaRPr lang="en-GB" altLang="en-US" sz="1200" dirty="0">
              <a:latin typeface="Arial" panose="020B0604020202020204" pitchFamily="34" charset="0"/>
            </a:endParaRPr>
          </a:p>
        </p:txBody>
      </p:sp>
      <p:sp>
        <p:nvSpPr>
          <p:cNvPr id="10" name="Rectangle 9"/>
          <p:cNvSpPr/>
          <p:nvPr/>
        </p:nvSpPr>
        <p:spPr>
          <a:xfrm>
            <a:off x="9736250" y="4663730"/>
            <a:ext cx="1392072" cy="4357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9" idx="3"/>
            <a:endCxn id="10" idx="1"/>
          </p:cNvCxnSpPr>
          <p:nvPr/>
        </p:nvCxnSpPr>
        <p:spPr>
          <a:xfrm>
            <a:off x="6930319" y="3681694"/>
            <a:ext cx="2805931" cy="11998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Down Arrow 18"/>
          <p:cNvSpPr/>
          <p:nvPr/>
        </p:nvSpPr>
        <p:spPr>
          <a:xfrm>
            <a:off x="10235821" y="5100714"/>
            <a:ext cx="382137" cy="660147"/>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236298" y="5883971"/>
            <a:ext cx="2762397" cy="338554"/>
          </a:xfrm>
          <a:prstGeom prst="rect">
            <a:avLst/>
          </a:prstGeom>
          <a:noFill/>
          <a:ln w="28575">
            <a:solidFill>
              <a:srgbClr val="FF0000"/>
            </a:solidFill>
          </a:ln>
        </p:spPr>
        <p:txBody>
          <a:bodyPr wrap="square" rtlCol="0">
            <a:spAutoFit/>
          </a:bodyPr>
          <a:lstStyle/>
          <a:p>
            <a:r>
              <a:rPr lang="fr-FR" sz="1600" b="1" dirty="0" smtClean="0"/>
              <a:t>NEC : </a:t>
            </a:r>
            <a:r>
              <a:rPr lang="fr-FR" sz="1600" b="1" dirty="0" err="1" smtClean="0"/>
              <a:t>Necrotizing</a:t>
            </a:r>
            <a:r>
              <a:rPr lang="fr-FR" sz="1600" b="1" dirty="0" smtClean="0"/>
              <a:t> </a:t>
            </a:r>
            <a:r>
              <a:rPr lang="fr-FR" sz="1600" b="1" dirty="0" err="1" smtClean="0"/>
              <a:t>enterocolitis</a:t>
            </a:r>
            <a:endParaRPr lang="en-US" sz="1600" b="1" dirty="0"/>
          </a:p>
        </p:txBody>
      </p:sp>
    </p:spTree>
    <p:extLst>
      <p:ext uri="{BB962C8B-B14F-4D97-AF65-F5344CB8AC3E}">
        <p14:creationId xmlns:p14="http://schemas.microsoft.com/office/powerpoint/2010/main" val="194968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P spid="18" grpId="0"/>
      <p:bldP spid="10" grpId="0" animBg="1"/>
      <p:bldP spid="19"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l="52525" b="12606"/>
          <a:stretch/>
        </p:blipFill>
        <p:spPr>
          <a:xfrm>
            <a:off x="615225" y="334779"/>
            <a:ext cx="2901304" cy="4133611"/>
          </a:xfrm>
          <a:prstGeom prst="rect">
            <a:avLst/>
          </a:prstGeom>
        </p:spPr>
      </p:pic>
      <p:sp>
        <p:nvSpPr>
          <p:cNvPr id="11" name="TextBox 10"/>
          <p:cNvSpPr txBox="1"/>
          <p:nvPr/>
        </p:nvSpPr>
        <p:spPr>
          <a:xfrm>
            <a:off x="206811" y="5814991"/>
            <a:ext cx="3914274" cy="646331"/>
          </a:xfrm>
          <a:prstGeom prst="rect">
            <a:avLst/>
          </a:prstGeom>
          <a:noFill/>
          <a:ln w="38100">
            <a:solidFill>
              <a:schemeClr val="accent3"/>
            </a:solidFill>
          </a:ln>
        </p:spPr>
        <p:txBody>
          <a:bodyPr wrap="square" rtlCol="0">
            <a:spAutoFit/>
          </a:bodyPr>
          <a:lstStyle/>
          <a:p>
            <a:pPr algn="ctr"/>
            <a:r>
              <a:rPr lang="fr-FR" b="1" dirty="0" smtClean="0"/>
              <a:t>Immature</a:t>
            </a:r>
            <a:r>
              <a:rPr lang="fr-FR" dirty="0" smtClean="0"/>
              <a:t> intestinal </a:t>
            </a:r>
            <a:r>
              <a:rPr lang="fr-FR" dirty="0"/>
              <a:t>i</a:t>
            </a:r>
            <a:r>
              <a:rPr lang="fr-FR" dirty="0" smtClean="0"/>
              <a:t>mmune </a:t>
            </a:r>
            <a:r>
              <a:rPr lang="fr-FR" dirty="0" err="1" smtClean="0"/>
              <a:t>function</a:t>
            </a:r>
            <a:r>
              <a:rPr lang="fr-FR" dirty="0" smtClean="0"/>
              <a:t> (</a:t>
            </a:r>
            <a:r>
              <a:rPr lang="fr-FR" dirty="0" err="1" smtClean="0"/>
              <a:t>preterm</a:t>
            </a:r>
            <a:r>
              <a:rPr lang="fr-FR" dirty="0" smtClean="0"/>
              <a:t> </a:t>
            </a:r>
            <a:r>
              <a:rPr lang="fr-FR" dirty="0" err="1" smtClean="0"/>
              <a:t>neonates</a:t>
            </a:r>
            <a:r>
              <a:rPr lang="fr-FR" dirty="0" smtClean="0"/>
              <a:t>)</a:t>
            </a:r>
            <a:endParaRPr lang="fr-FR" dirty="0"/>
          </a:p>
        </p:txBody>
      </p:sp>
      <p:sp>
        <p:nvSpPr>
          <p:cNvPr id="12" name="Right Arrow 11"/>
          <p:cNvSpPr/>
          <p:nvPr/>
        </p:nvSpPr>
        <p:spPr>
          <a:xfrm>
            <a:off x="4124980" y="5947029"/>
            <a:ext cx="1058779" cy="38225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08514" y="5825187"/>
            <a:ext cx="2461074" cy="646331"/>
          </a:xfrm>
          <a:prstGeom prst="rect">
            <a:avLst/>
          </a:prstGeom>
          <a:noFill/>
          <a:ln w="38100">
            <a:solidFill>
              <a:srgbClr val="FF0000"/>
            </a:solidFill>
          </a:ln>
        </p:spPr>
        <p:txBody>
          <a:bodyPr wrap="square" rtlCol="0">
            <a:spAutoFit/>
          </a:bodyPr>
          <a:lstStyle/>
          <a:p>
            <a:pPr algn="ctr"/>
            <a:r>
              <a:rPr lang="fr-FR" dirty="0" err="1" smtClean="0"/>
              <a:t>Inappropriate</a:t>
            </a:r>
            <a:r>
              <a:rPr lang="fr-FR" dirty="0" smtClean="0"/>
              <a:t> </a:t>
            </a:r>
            <a:r>
              <a:rPr lang="fr-FR" dirty="0" err="1" smtClean="0"/>
              <a:t>response</a:t>
            </a:r>
            <a:r>
              <a:rPr lang="fr-FR" dirty="0" smtClean="0"/>
              <a:t> to </a:t>
            </a:r>
            <a:r>
              <a:rPr lang="fr-FR" b="1" dirty="0" err="1" smtClean="0"/>
              <a:t>colonizing</a:t>
            </a:r>
            <a:r>
              <a:rPr lang="fr-FR" b="1" dirty="0" smtClean="0"/>
              <a:t> </a:t>
            </a:r>
            <a:r>
              <a:rPr lang="fr-FR" b="1" dirty="0" err="1" smtClean="0"/>
              <a:t>bacteria</a:t>
            </a:r>
            <a:endParaRPr lang="en-US" b="1" dirty="0"/>
          </a:p>
        </p:txBody>
      </p:sp>
      <p:sp>
        <p:nvSpPr>
          <p:cNvPr id="17" name="Right Arrow 16"/>
          <p:cNvSpPr/>
          <p:nvPr/>
        </p:nvSpPr>
        <p:spPr>
          <a:xfrm rot="16200000">
            <a:off x="5705901" y="5014378"/>
            <a:ext cx="1210446" cy="38225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671772" y="1949622"/>
            <a:ext cx="3534557" cy="369332"/>
          </a:xfrm>
          <a:prstGeom prst="rect">
            <a:avLst/>
          </a:prstGeom>
        </p:spPr>
        <p:txBody>
          <a:bodyPr wrap="none">
            <a:spAutoFit/>
          </a:bodyPr>
          <a:lstStyle/>
          <a:p>
            <a:r>
              <a:rPr lang="en-US" dirty="0" smtClean="0"/>
              <a:t>↑ TLR2/4 on immature enterocytes</a:t>
            </a:r>
            <a:endParaRPr lang="en-US" dirty="0"/>
          </a:p>
        </p:txBody>
      </p:sp>
      <p:sp>
        <p:nvSpPr>
          <p:cNvPr id="4" name="Rectangle 3"/>
          <p:cNvSpPr/>
          <p:nvPr/>
        </p:nvSpPr>
        <p:spPr>
          <a:xfrm>
            <a:off x="4887027" y="1161766"/>
            <a:ext cx="3039871" cy="646331"/>
          </a:xfrm>
          <a:prstGeom prst="rect">
            <a:avLst/>
          </a:prstGeom>
        </p:spPr>
        <p:txBody>
          <a:bodyPr wrap="none">
            <a:spAutoFit/>
          </a:bodyPr>
          <a:lstStyle/>
          <a:p>
            <a:r>
              <a:rPr lang="en-US" dirty="0" smtClean="0"/>
              <a:t>↑ pro-inflammatory cytokines</a:t>
            </a:r>
          </a:p>
          <a:p>
            <a:pPr algn="ctr"/>
            <a:r>
              <a:rPr lang="fr-FR" dirty="0" smtClean="0"/>
              <a:t>IL-8, IL-6 and IL-1</a:t>
            </a:r>
            <a:r>
              <a:rPr lang="en-US" dirty="0"/>
              <a:t>β</a:t>
            </a:r>
          </a:p>
        </p:txBody>
      </p:sp>
      <p:grpSp>
        <p:nvGrpSpPr>
          <p:cNvPr id="45" name="Group 44"/>
          <p:cNvGrpSpPr/>
          <p:nvPr/>
        </p:nvGrpSpPr>
        <p:grpSpPr>
          <a:xfrm>
            <a:off x="5549035" y="2534871"/>
            <a:ext cx="1444148" cy="1730262"/>
            <a:chOff x="4154705" y="1381808"/>
            <a:chExt cx="3913427" cy="4634802"/>
          </a:xfrm>
        </p:grpSpPr>
        <p:sp>
          <p:nvSpPr>
            <p:cNvPr id="46" name="Rectangle à coins arrondis 1">
              <a:extLst>
                <a:ext uri="{FF2B5EF4-FFF2-40B4-BE49-F238E27FC236}">
                  <a16:creationId xmlns:a16="http://schemas.microsoft.com/office/drawing/2014/main" xmlns="" id="{E17B88DB-C850-404A-BE4A-E63FDF253E3F}"/>
                </a:ext>
              </a:extLst>
            </p:cNvPr>
            <p:cNvSpPr/>
            <p:nvPr/>
          </p:nvSpPr>
          <p:spPr>
            <a:xfrm>
              <a:off x="4154705" y="1786953"/>
              <a:ext cx="3913427" cy="42296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Triangle 56">
              <a:extLst>
                <a:ext uri="{FF2B5EF4-FFF2-40B4-BE49-F238E27FC236}">
                  <a16:creationId xmlns:a16="http://schemas.microsoft.com/office/drawing/2014/main" xmlns="" id="{F71F4DF1-0F6B-F740-9DC3-AC7757DDB6F0}"/>
                </a:ext>
              </a:extLst>
            </p:cNvPr>
            <p:cNvSpPr/>
            <p:nvPr/>
          </p:nvSpPr>
          <p:spPr>
            <a:xfrm rot="10800000" flipH="1">
              <a:off x="5637201" y="1581079"/>
              <a:ext cx="582653" cy="40024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59">
              <a:extLst>
                <a:ext uri="{FF2B5EF4-FFF2-40B4-BE49-F238E27FC236}">
                  <a16:creationId xmlns:a16="http://schemas.microsoft.com/office/drawing/2014/main" xmlns="" id="{40E7BA1A-ADE7-5F4B-B5B4-05E03048458A}"/>
                </a:ext>
              </a:extLst>
            </p:cNvPr>
            <p:cNvSpPr/>
            <p:nvPr/>
          </p:nvSpPr>
          <p:spPr>
            <a:xfrm>
              <a:off x="5783772" y="1391437"/>
              <a:ext cx="285001" cy="2704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Triangle 2">
              <a:extLst>
                <a:ext uri="{FF2B5EF4-FFF2-40B4-BE49-F238E27FC236}">
                  <a16:creationId xmlns:a16="http://schemas.microsoft.com/office/drawing/2014/main" xmlns="" id="{06E7DC07-25B8-3F41-9405-9192112EAF86}"/>
                </a:ext>
              </a:extLst>
            </p:cNvPr>
            <p:cNvSpPr/>
            <p:nvPr/>
          </p:nvSpPr>
          <p:spPr>
            <a:xfrm rot="10800000" flipH="1">
              <a:off x="4474114" y="1571450"/>
              <a:ext cx="582653" cy="40024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31">
              <a:extLst>
                <a:ext uri="{FF2B5EF4-FFF2-40B4-BE49-F238E27FC236}">
                  <a16:creationId xmlns:a16="http://schemas.microsoft.com/office/drawing/2014/main" xmlns="" id="{4D3AD202-8E8B-ED4A-A318-2B898CBCAB83}"/>
                </a:ext>
              </a:extLst>
            </p:cNvPr>
            <p:cNvSpPr/>
            <p:nvPr/>
          </p:nvSpPr>
          <p:spPr>
            <a:xfrm>
              <a:off x="4620685" y="1381808"/>
              <a:ext cx="285001" cy="2704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Triangle 38">
              <a:extLst>
                <a:ext uri="{FF2B5EF4-FFF2-40B4-BE49-F238E27FC236}">
                  <a16:creationId xmlns:a16="http://schemas.microsoft.com/office/drawing/2014/main" xmlns="" id="{591432FD-781B-B546-BFE0-F550C9C5AED7}"/>
                </a:ext>
              </a:extLst>
            </p:cNvPr>
            <p:cNvSpPr/>
            <p:nvPr/>
          </p:nvSpPr>
          <p:spPr>
            <a:xfrm rot="10800000">
              <a:off x="6990544" y="4129195"/>
              <a:ext cx="284136" cy="32190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2" name="Connecteur droit 3">
              <a:extLst>
                <a:ext uri="{FF2B5EF4-FFF2-40B4-BE49-F238E27FC236}">
                  <a16:creationId xmlns:a16="http://schemas.microsoft.com/office/drawing/2014/main" xmlns="" id="{CAA53CF6-0207-024E-A08D-742ACE309C91}"/>
                </a:ext>
              </a:extLst>
            </p:cNvPr>
            <p:cNvCxnSpPr>
              <a:cxnSpLocks/>
            </p:cNvCxnSpPr>
            <p:nvPr/>
          </p:nvCxnSpPr>
          <p:spPr>
            <a:xfrm flipH="1">
              <a:off x="4774113" y="1818181"/>
              <a:ext cx="1" cy="3693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3" name="Ellipse 18">
              <a:extLst>
                <a:ext uri="{FF2B5EF4-FFF2-40B4-BE49-F238E27FC236}">
                  <a16:creationId xmlns:a16="http://schemas.microsoft.com/office/drawing/2014/main" xmlns="" id="{4FAE98AB-BC3F-EF4E-B650-0F0EBE19D769}"/>
                </a:ext>
              </a:extLst>
            </p:cNvPr>
            <p:cNvSpPr/>
            <p:nvPr/>
          </p:nvSpPr>
          <p:spPr>
            <a:xfrm>
              <a:off x="4632374" y="4480858"/>
              <a:ext cx="1847189" cy="1122629"/>
            </a:xfrm>
            <a:prstGeom prst="ellipse">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4" name="Image 22">
              <a:extLst>
                <a:ext uri="{FF2B5EF4-FFF2-40B4-BE49-F238E27FC236}">
                  <a16:creationId xmlns:a16="http://schemas.microsoft.com/office/drawing/2014/main" xmlns="" id="{034C206F-BE81-D840-BA3B-B16FB91ECD0D}"/>
                </a:ext>
              </a:extLst>
            </p:cNvPr>
            <p:cNvPicPr>
              <a:picLocks noChangeAspect="1"/>
            </p:cNvPicPr>
            <p:nvPr/>
          </p:nvPicPr>
          <p:blipFill rotWithShape="1">
            <a:blip r:embed="rId4"/>
            <a:srcRect l="7689" t="12559" r="69852" b="77822"/>
            <a:stretch/>
          </p:blipFill>
          <p:spPr>
            <a:xfrm>
              <a:off x="5090283" y="4989063"/>
              <a:ext cx="1005717" cy="268800"/>
            </a:xfrm>
            <a:prstGeom prst="rect">
              <a:avLst/>
            </a:prstGeom>
          </p:spPr>
        </p:pic>
        <p:cxnSp>
          <p:nvCxnSpPr>
            <p:cNvPr id="55" name="Connecteur droit 57">
              <a:extLst>
                <a:ext uri="{FF2B5EF4-FFF2-40B4-BE49-F238E27FC236}">
                  <a16:creationId xmlns:a16="http://schemas.microsoft.com/office/drawing/2014/main" xmlns="" id="{1C02299B-976B-9A4C-8B3B-80E2B8B8C1DF}"/>
                </a:ext>
              </a:extLst>
            </p:cNvPr>
            <p:cNvCxnSpPr>
              <a:cxnSpLocks/>
            </p:cNvCxnSpPr>
            <p:nvPr/>
          </p:nvCxnSpPr>
          <p:spPr>
            <a:xfrm flipH="1">
              <a:off x="5937200" y="1827810"/>
              <a:ext cx="1" cy="369332"/>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6530249" y="2528217"/>
            <a:ext cx="210081" cy="311034"/>
            <a:chOff x="4474114" y="1381808"/>
            <a:chExt cx="582653" cy="805705"/>
          </a:xfrm>
        </p:grpSpPr>
        <p:sp>
          <p:nvSpPr>
            <p:cNvPr id="60" name="Triangle 2">
              <a:extLst>
                <a:ext uri="{FF2B5EF4-FFF2-40B4-BE49-F238E27FC236}">
                  <a16:creationId xmlns:a16="http://schemas.microsoft.com/office/drawing/2014/main" xmlns="" id="{06E7DC07-25B8-3F41-9405-9192112EAF86}"/>
                </a:ext>
              </a:extLst>
            </p:cNvPr>
            <p:cNvSpPr/>
            <p:nvPr/>
          </p:nvSpPr>
          <p:spPr>
            <a:xfrm rot="10800000" flipH="1">
              <a:off x="4474114" y="1571450"/>
              <a:ext cx="582653" cy="40024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31">
              <a:extLst>
                <a:ext uri="{FF2B5EF4-FFF2-40B4-BE49-F238E27FC236}">
                  <a16:creationId xmlns:a16="http://schemas.microsoft.com/office/drawing/2014/main" xmlns="" id="{4D3AD202-8E8B-ED4A-A318-2B898CBCAB83}"/>
                </a:ext>
              </a:extLst>
            </p:cNvPr>
            <p:cNvSpPr/>
            <p:nvPr/>
          </p:nvSpPr>
          <p:spPr>
            <a:xfrm>
              <a:off x="4620685" y="1381808"/>
              <a:ext cx="285001" cy="2704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2" name="Connecteur droit 3">
              <a:extLst>
                <a:ext uri="{FF2B5EF4-FFF2-40B4-BE49-F238E27FC236}">
                  <a16:creationId xmlns:a16="http://schemas.microsoft.com/office/drawing/2014/main" xmlns="" id="{CAA53CF6-0207-024E-A08D-742ACE309C91}"/>
                </a:ext>
              </a:extLst>
            </p:cNvPr>
            <p:cNvCxnSpPr>
              <a:cxnSpLocks/>
            </p:cNvCxnSpPr>
            <p:nvPr/>
          </p:nvCxnSpPr>
          <p:spPr>
            <a:xfrm flipH="1">
              <a:off x="4774113" y="1818181"/>
              <a:ext cx="1" cy="369332"/>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5799138" y="2895291"/>
            <a:ext cx="860779" cy="276999"/>
          </a:xfrm>
          <a:prstGeom prst="rect">
            <a:avLst/>
          </a:prstGeom>
          <a:noFill/>
        </p:spPr>
        <p:txBody>
          <a:bodyPr wrap="square" rtlCol="0">
            <a:spAutoFit/>
          </a:bodyPr>
          <a:lstStyle/>
          <a:p>
            <a:pPr algn="ctr"/>
            <a:r>
              <a:rPr lang="fr-FR" sz="1200" dirty="0" err="1" smtClean="0"/>
              <a:t>TLRs</a:t>
            </a:r>
            <a:endParaRPr lang="en-US" sz="1200" dirty="0"/>
          </a:p>
        </p:txBody>
      </p:sp>
      <p:sp>
        <p:nvSpPr>
          <p:cNvPr id="65" name="TextBox 64"/>
          <p:cNvSpPr txBox="1"/>
          <p:nvPr/>
        </p:nvSpPr>
        <p:spPr>
          <a:xfrm>
            <a:off x="5549035" y="4236198"/>
            <a:ext cx="1507958" cy="307777"/>
          </a:xfrm>
          <a:prstGeom prst="rect">
            <a:avLst/>
          </a:prstGeom>
          <a:noFill/>
        </p:spPr>
        <p:txBody>
          <a:bodyPr wrap="square" rtlCol="0">
            <a:spAutoFit/>
          </a:bodyPr>
          <a:lstStyle/>
          <a:p>
            <a:pPr algn="ctr"/>
            <a:r>
              <a:rPr lang="fr-FR" sz="1400" dirty="0" err="1" smtClean="0"/>
              <a:t>Enterocytes</a:t>
            </a:r>
            <a:endParaRPr lang="en-US" sz="1400" dirty="0"/>
          </a:p>
        </p:txBody>
      </p:sp>
      <p:sp>
        <p:nvSpPr>
          <p:cNvPr id="75" name="Down Arrow 74"/>
          <p:cNvSpPr/>
          <p:nvPr/>
        </p:nvSpPr>
        <p:spPr>
          <a:xfrm>
            <a:off x="1846437" y="4801713"/>
            <a:ext cx="438880" cy="679954"/>
          </a:xfrm>
          <a:prstGeom prst="downArrow">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5"/>
          <a:stretch>
            <a:fillRect/>
          </a:stretch>
        </p:blipFill>
        <p:spPr>
          <a:xfrm>
            <a:off x="8678600" y="1224699"/>
            <a:ext cx="3223271" cy="4600488"/>
          </a:xfrm>
          <a:prstGeom prst="rect">
            <a:avLst/>
          </a:prstGeom>
        </p:spPr>
      </p:pic>
      <p:sp>
        <p:nvSpPr>
          <p:cNvPr id="79" name="Oval 78"/>
          <p:cNvSpPr/>
          <p:nvPr/>
        </p:nvSpPr>
        <p:spPr>
          <a:xfrm>
            <a:off x="9448324" y="1457635"/>
            <a:ext cx="491319" cy="3341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0723794" y="1418566"/>
            <a:ext cx="491319" cy="3341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6871969" y="1418566"/>
            <a:ext cx="1889597" cy="1282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71969" y="4279591"/>
            <a:ext cx="1889597" cy="1507881"/>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9276699" y="6342739"/>
            <a:ext cx="2894190" cy="461665"/>
          </a:xfrm>
          <a:prstGeom prst="rect">
            <a:avLst/>
          </a:prstGeom>
        </p:spPr>
        <p:txBody>
          <a:bodyPr wrap="none">
            <a:spAutoFit/>
          </a:bodyPr>
          <a:lstStyle/>
          <a:p>
            <a:r>
              <a:rPr lang="en-US" sz="1200" dirty="0"/>
              <a:t>Nanda </a:t>
            </a:r>
            <a:r>
              <a:rPr lang="en-US" sz="1200" dirty="0" err="1" smtClean="0"/>
              <a:t>Nanthakumar</a:t>
            </a:r>
            <a:r>
              <a:rPr lang="en-US" sz="1200" dirty="0" smtClean="0"/>
              <a:t> et al. PLOS one (2011)</a:t>
            </a:r>
          </a:p>
          <a:p>
            <a:r>
              <a:rPr lang="en-US" sz="1200" dirty="0" err="1"/>
              <a:t>Kriston</a:t>
            </a:r>
            <a:r>
              <a:rPr lang="en-US" sz="1200" dirty="0"/>
              <a:t> </a:t>
            </a:r>
            <a:r>
              <a:rPr lang="en-US" sz="1200" dirty="0" err="1" smtClean="0"/>
              <a:t>Ganguli</a:t>
            </a:r>
            <a:r>
              <a:rPr lang="en-US" sz="1200" dirty="0" smtClean="0"/>
              <a:t> et al. Am J </a:t>
            </a:r>
            <a:r>
              <a:rPr lang="en-US" sz="1200" dirty="0" err="1" smtClean="0"/>
              <a:t>Physiol</a:t>
            </a:r>
            <a:r>
              <a:rPr lang="en-US" sz="1200" dirty="0" smtClean="0"/>
              <a:t> (2012)</a:t>
            </a:r>
            <a:endParaRPr lang="en-US" sz="1200" dirty="0"/>
          </a:p>
        </p:txBody>
      </p:sp>
      <p:sp>
        <p:nvSpPr>
          <p:cNvPr id="56" name="Text Box 4"/>
          <p:cNvSpPr txBox="1">
            <a:spLocks noChangeArrowheads="1"/>
          </p:cNvSpPr>
          <p:nvPr/>
        </p:nvSpPr>
        <p:spPr bwMode="auto">
          <a:xfrm>
            <a:off x="112272" y="6613986"/>
            <a:ext cx="3831880"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defPPr>
              <a:defRPr lang="en-GB"/>
            </a:defPPr>
            <a:lvl1pPr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n-cs"/>
              </a:defRPr>
            </a:lvl1pPr>
            <a:lvl2pPr marL="4318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n-cs"/>
              </a:defRPr>
            </a:lvl2pPr>
            <a:lvl3pPr marL="6477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n-cs"/>
              </a:defRPr>
            </a:lvl3pPr>
            <a:lvl4pPr marL="8636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n-cs"/>
              </a:defRPr>
            </a:lvl4pPr>
            <a:lvl5pPr marL="1079500" indent="-215900" algn="l" defTabSz="457200" rtl="0" fontAlgn="base" hangingPunct="0">
              <a:lnSpc>
                <a:spcPct val="93000"/>
              </a:lnSpc>
              <a:spcBef>
                <a:spcPct val="0"/>
              </a:spcBef>
              <a:spcAft>
                <a:spcPct val="0"/>
              </a:spcAft>
              <a:buClr>
                <a:srgbClr val="000000"/>
              </a:buClr>
              <a:buSzPct val="45000"/>
              <a:buFont typeface="Wingdings" panose="05000000000000000000" pitchFamily="2" charset="2"/>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GB" altLang="en-US" sz="1200" dirty="0">
                <a:latin typeface="Arial" panose="020B0604020202020204" pitchFamily="34" charset="0"/>
              </a:rPr>
              <a:t>Christian </a:t>
            </a:r>
            <a:r>
              <a:rPr lang="en-GB" altLang="en-US" sz="1200" dirty="0" err="1">
                <a:latin typeface="Arial" panose="020B0604020202020204" pitchFamily="34" charset="0"/>
              </a:rPr>
              <a:t>Milani</a:t>
            </a:r>
            <a:r>
              <a:rPr lang="en-GB" altLang="en-US" sz="1200" dirty="0">
                <a:latin typeface="Arial" panose="020B0604020202020204" pitchFamily="34" charset="0"/>
              </a:rPr>
              <a:t> et al. </a:t>
            </a:r>
            <a:r>
              <a:rPr lang="en-GB" altLang="en-US" sz="1200" i="1" dirty="0" err="1">
                <a:latin typeface="Arial" panose="020B0604020202020204" pitchFamily="34" charset="0"/>
              </a:rPr>
              <a:t>Microbiol</a:t>
            </a:r>
            <a:r>
              <a:rPr lang="en-GB" altLang="en-US" sz="1200" i="1" dirty="0">
                <a:latin typeface="Arial" panose="020B0604020202020204" pitchFamily="34" charset="0"/>
              </a:rPr>
              <a:t>. Mol. Biol. </a:t>
            </a:r>
            <a:r>
              <a:rPr lang="en-GB" altLang="en-US" sz="1200" i="1" dirty="0" smtClean="0">
                <a:latin typeface="Arial" panose="020B0604020202020204" pitchFamily="34" charset="0"/>
              </a:rPr>
              <a:t>Rev</a:t>
            </a:r>
            <a:r>
              <a:rPr lang="en-GB" altLang="en-US" sz="1200" dirty="0">
                <a:latin typeface="Arial" panose="020B0604020202020204" pitchFamily="34" charset="0"/>
              </a:rPr>
              <a:t> </a:t>
            </a:r>
            <a:r>
              <a:rPr lang="en-GB" altLang="en-US" sz="1200" dirty="0" smtClean="0">
                <a:latin typeface="Arial" panose="020B0604020202020204" pitchFamily="34" charset="0"/>
              </a:rPr>
              <a:t>(2017)</a:t>
            </a:r>
            <a:endParaRPr lang="en-GB" altLang="en-US" sz="1200" dirty="0">
              <a:latin typeface="Arial" panose="020B0604020202020204" pitchFamily="34" charset="0"/>
            </a:endParaRPr>
          </a:p>
        </p:txBody>
      </p:sp>
      <p:sp>
        <p:nvSpPr>
          <p:cNvPr id="2" name="Title 1">
            <a:extLst>
              <a:ext uri="{FF2B5EF4-FFF2-40B4-BE49-F238E27FC236}">
                <a16:creationId xmlns:a16="http://schemas.microsoft.com/office/drawing/2014/main" xmlns="" id="{0EE0BBF9-887F-C74E-ABB3-49B1ECDB5008}"/>
              </a:ext>
            </a:extLst>
          </p:cNvPr>
          <p:cNvSpPr txBox="1">
            <a:spLocks/>
          </p:cNvSpPr>
          <p:nvPr/>
        </p:nvSpPr>
        <p:spPr>
          <a:xfrm>
            <a:off x="-16147" y="1272"/>
            <a:ext cx="12192000" cy="514350"/>
          </a:xfrm>
          <a:prstGeom prst="rect">
            <a:avLst/>
          </a:prstGeom>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en-US" sz="2800" b="1" dirty="0" smtClean="0"/>
              <a:t>Background</a:t>
            </a:r>
            <a:endParaRPr lang="en-US" altLang="en-US" sz="2800" b="1" dirty="0"/>
          </a:p>
        </p:txBody>
      </p:sp>
    </p:spTree>
    <p:extLst>
      <p:ext uri="{BB962C8B-B14F-4D97-AF65-F5344CB8AC3E}">
        <p14:creationId xmlns:p14="http://schemas.microsoft.com/office/powerpoint/2010/main" val="621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7" grpId="0" animBg="1"/>
      <p:bldP spid="3" grpId="0"/>
      <p:bldP spid="4" grpId="0"/>
      <p:bldP spid="64" grpId="0"/>
      <p:bldP spid="65" grpId="0"/>
      <p:bldP spid="75" grpId="0" animBg="1"/>
      <p:bldP spid="79" grpId="0" animBg="1"/>
      <p:bldP spid="37" grpId="0" animBg="1"/>
      <p:bldP spid="23" grpId="0"/>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E0BBF9-887F-C74E-ABB3-49B1ECDB5008}"/>
              </a:ext>
            </a:extLst>
          </p:cNvPr>
          <p:cNvSpPr txBox="1">
            <a:spLocks/>
          </p:cNvSpPr>
          <p:nvPr/>
        </p:nvSpPr>
        <p:spPr>
          <a:xfrm>
            <a:off x="0" y="-18484"/>
            <a:ext cx="12192000" cy="514350"/>
          </a:xfrm>
          <a:prstGeom prst="rect">
            <a:avLst/>
          </a:prstGeom>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en-US" sz="2800" b="1" dirty="0" smtClean="0"/>
              <a:t>Background</a:t>
            </a:r>
            <a:endParaRPr lang="en-US" altLang="en-US" sz="2800" b="1" dirty="0"/>
          </a:p>
        </p:txBody>
      </p:sp>
      <p:sp>
        <p:nvSpPr>
          <p:cNvPr id="3" name="TextBox 2"/>
          <p:cNvSpPr txBox="1"/>
          <p:nvPr/>
        </p:nvSpPr>
        <p:spPr>
          <a:xfrm>
            <a:off x="305291" y="5427481"/>
            <a:ext cx="3727038" cy="338554"/>
          </a:xfrm>
          <a:prstGeom prst="rect">
            <a:avLst/>
          </a:prstGeom>
          <a:noFill/>
        </p:spPr>
        <p:txBody>
          <a:bodyPr wrap="square" rtlCol="0">
            <a:spAutoFit/>
          </a:bodyPr>
          <a:lstStyle/>
          <a:p>
            <a:pPr algn="ctr"/>
            <a:r>
              <a:rPr lang="en-US" sz="1600" dirty="0" smtClean="0"/>
              <a:t>prevent </a:t>
            </a:r>
            <a:r>
              <a:rPr lang="en-US" sz="1600" dirty="0"/>
              <a:t>or lessen the severity of NEC</a:t>
            </a:r>
          </a:p>
        </p:txBody>
      </p:sp>
      <p:sp>
        <p:nvSpPr>
          <p:cNvPr id="4" name="TextBox 3"/>
          <p:cNvSpPr txBox="1"/>
          <p:nvPr/>
        </p:nvSpPr>
        <p:spPr>
          <a:xfrm>
            <a:off x="8925048" y="806890"/>
            <a:ext cx="2556206" cy="584775"/>
          </a:xfrm>
          <a:prstGeom prst="rect">
            <a:avLst/>
          </a:prstGeom>
          <a:noFill/>
        </p:spPr>
        <p:txBody>
          <a:bodyPr wrap="square" rtlCol="0">
            <a:spAutoFit/>
          </a:bodyPr>
          <a:lstStyle/>
          <a:p>
            <a:pPr algn="ctr"/>
            <a:r>
              <a:rPr lang="en-US" sz="1600" dirty="0" smtClean="0"/>
              <a:t>• </a:t>
            </a:r>
            <a:r>
              <a:rPr lang="fr-FR" sz="1600" dirty="0" smtClean="0"/>
              <a:t>Dominant in full-</a:t>
            </a:r>
            <a:r>
              <a:rPr lang="fr-FR" sz="1600" dirty="0" err="1" smtClean="0"/>
              <a:t>term</a:t>
            </a:r>
            <a:r>
              <a:rPr lang="fr-FR" sz="1600" dirty="0" smtClean="0"/>
              <a:t> </a:t>
            </a:r>
            <a:r>
              <a:rPr lang="fr-FR" sz="1600" dirty="0" err="1" smtClean="0"/>
              <a:t>healthy</a:t>
            </a:r>
            <a:r>
              <a:rPr lang="fr-FR" sz="1600" dirty="0" smtClean="0"/>
              <a:t> </a:t>
            </a:r>
            <a:r>
              <a:rPr lang="fr-FR" sz="1600" dirty="0" err="1" smtClean="0"/>
              <a:t>neonates</a:t>
            </a:r>
            <a:r>
              <a:rPr lang="fr-FR" sz="1600" dirty="0" smtClean="0"/>
              <a:t> </a:t>
            </a:r>
            <a:r>
              <a:rPr lang="fr-FR" sz="1600" dirty="0" err="1" smtClean="0"/>
              <a:t>gut</a:t>
            </a:r>
            <a:endParaRPr lang="en-US" sz="1600" dirty="0"/>
          </a:p>
        </p:txBody>
      </p:sp>
      <p:sp>
        <p:nvSpPr>
          <p:cNvPr id="5" name="Rectangle 4"/>
          <p:cNvSpPr/>
          <p:nvPr/>
        </p:nvSpPr>
        <p:spPr>
          <a:xfrm>
            <a:off x="9890954" y="1359481"/>
            <a:ext cx="1776448" cy="246221"/>
          </a:xfrm>
          <a:prstGeom prst="rect">
            <a:avLst/>
          </a:prstGeom>
        </p:spPr>
        <p:txBody>
          <a:bodyPr wrap="none">
            <a:spAutoFit/>
          </a:bodyPr>
          <a:lstStyle/>
          <a:p>
            <a:r>
              <a:rPr lang="en-US" sz="1000" dirty="0"/>
              <a:t>Ted </a:t>
            </a:r>
            <a:r>
              <a:rPr lang="en-US" sz="1000" dirty="0" err="1" smtClean="0"/>
              <a:t>Jost</a:t>
            </a:r>
            <a:r>
              <a:rPr lang="en-US" sz="1000" dirty="0" smtClean="0"/>
              <a:t> et al. </a:t>
            </a:r>
            <a:r>
              <a:rPr lang="en-US" sz="1000" i="1" dirty="0" smtClean="0"/>
              <a:t>PLOS one</a:t>
            </a:r>
            <a:r>
              <a:rPr lang="en-US" sz="1000" dirty="0"/>
              <a:t> </a:t>
            </a:r>
            <a:r>
              <a:rPr lang="en-US" sz="1000" dirty="0" smtClean="0"/>
              <a:t>(2012)</a:t>
            </a:r>
            <a:endParaRPr lang="en-US" sz="1000" dirty="0"/>
          </a:p>
        </p:txBody>
      </p:sp>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7221" y="844156"/>
            <a:ext cx="1563178"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stretch>
            <a:fillRect/>
          </a:stretch>
        </p:blipFill>
        <p:spPr>
          <a:xfrm>
            <a:off x="2464134" y="2298038"/>
            <a:ext cx="1141276" cy="376313"/>
          </a:xfrm>
          <a:prstGeom prst="rect">
            <a:avLst/>
          </a:prstGeom>
        </p:spPr>
      </p:pic>
      <p:pic>
        <p:nvPicPr>
          <p:cNvPr id="10" name="Picture 9"/>
          <p:cNvPicPr>
            <a:picLocks noChangeAspect="1"/>
          </p:cNvPicPr>
          <p:nvPr/>
        </p:nvPicPr>
        <p:blipFill>
          <a:blip r:embed="rId5"/>
          <a:stretch>
            <a:fillRect/>
          </a:stretch>
        </p:blipFill>
        <p:spPr>
          <a:xfrm>
            <a:off x="814525" y="2340973"/>
            <a:ext cx="1163827" cy="357713"/>
          </a:xfrm>
          <a:prstGeom prst="rect">
            <a:avLst/>
          </a:prstGeom>
        </p:spPr>
      </p:pic>
      <p:sp>
        <p:nvSpPr>
          <p:cNvPr id="12" name="Rectangle 11"/>
          <p:cNvSpPr/>
          <p:nvPr/>
        </p:nvSpPr>
        <p:spPr>
          <a:xfrm>
            <a:off x="-15872" y="6581001"/>
            <a:ext cx="3769750" cy="276999"/>
          </a:xfrm>
          <a:prstGeom prst="rect">
            <a:avLst/>
          </a:prstGeom>
        </p:spPr>
        <p:txBody>
          <a:bodyPr wrap="none">
            <a:spAutoFit/>
          </a:bodyPr>
          <a:lstStyle/>
          <a:p>
            <a:r>
              <a:rPr lang="en-US" sz="1200" dirty="0" err="1"/>
              <a:t>AlFaleh</a:t>
            </a:r>
            <a:r>
              <a:rPr lang="en-US" sz="1200" dirty="0"/>
              <a:t> </a:t>
            </a:r>
            <a:r>
              <a:rPr lang="en-US" sz="1200" dirty="0" smtClean="0"/>
              <a:t>K, </a:t>
            </a:r>
            <a:r>
              <a:rPr lang="en-US" sz="1200" dirty="0" err="1"/>
              <a:t>Anabrees</a:t>
            </a:r>
            <a:r>
              <a:rPr lang="en-US" sz="1200" dirty="0"/>
              <a:t> </a:t>
            </a:r>
            <a:r>
              <a:rPr lang="en-US" sz="1200" dirty="0" smtClean="0"/>
              <a:t>J</a:t>
            </a:r>
            <a:r>
              <a:rPr lang="en-US" sz="1200" dirty="0"/>
              <a:t>.</a:t>
            </a:r>
            <a:r>
              <a:rPr lang="en-US" sz="1200" dirty="0" smtClean="0"/>
              <a:t> </a:t>
            </a:r>
            <a:r>
              <a:rPr lang="en-US" sz="1200" i="1" dirty="0"/>
              <a:t>Cochrane Database </a:t>
            </a:r>
            <a:r>
              <a:rPr lang="en-US" sz="1200" i="1" dirty="0" err="1"/>
              <a:t>Syst</a:t>
            </a:r>
            <a:r>
              <a:rPr lang="en-US" sz="1200" i="1" dirty="0"/>
              <a:t> </a:t>
            </a:r>
            <a:r>
              <a:rPr lang="en-US" sz="1200" i="1" dirty="0" smtClean="0"/>
              <a:t>Rev</a:t>
            </a:r>
            <a:r>
              <a:rPr lang="en-US" sz="1200" dirty="0"/>
              <a:t> </a:t>
            </a:r>
            <a:r>
              <a:rPr lang="en-US" sz="1200" dirty="0" smtClean="0"/>
              <a:t>(2014)</a:t>
            </a:r>
            <a:endParaRPr lang="en-US" sz="1200" dirty="0"/>
          </a:p>
        </p:txBody>
      </p:sp>
      <p:pic>
        <p:nvPicPr>
          <p:cNvPr id="13" name="Picture 12"/>
          <p:cNvPicPr>
            <a:picLocks noChangeAspect="1"/>
          </p:cNvPicPr>
          <p:nvPr/>
        </p:nvPicPr>
        <p:blipFill rotWithShape="1">
          <a:blip r:embed="rId6"/>
          <a:srcRect r="33814"/>
          <a:stretch/>
        </p:blipFill>
        <p:spPr>
          <a:xfrm>
            <a:off x="5224932" y="1590246"/>
            <a:ext cx="2618904" cy="1317219"/>
          </a:xfrm>
          <a:prstGeom prst="rect">
            <a:avLst/>
          </a:prstGeom>
        </p:spPr>
      </p:pic>
      <p:sp>
        <p:nvSpPr>
          <p:cNvPr id="14" name="TextBox 13"/>
          <p:cNvSpPr txBox="1"/>
          <p:nvPr/>
        </p:nvSpPr>
        <p:spPr>
          <a:xfrm>
            <a:off x="4682323" y="2858666"/>
            <a:ext cx="2101755" cy="369332"/>
          </a:xfrm>
          <a:prstGeom prst="rect">
            <a:avLst/>
          </a:prstGeom>
          <a:noFill/>
        </p:spPr>
        <p:txBody>
          <a:bodyPr wrap="square" rtlCol="0">
            <a:spAutoFit/>
          </a:bodyPr>
          <a:lstStyle/>
          <a:p>
            <a:r>
              <a:rPr lang="fr-FR" b="1" i="1" dirty="0" err="1" smtClean="0"/>
              <a:t>Bacteroides</a:t>
            </a:r>
            <a:r>
              <a:rPr lang="fr-FR" b="1" i="1" dirty="0"/>
              <a:t> </a:t>
            </a:r>
            <a:r>
              <a:rPr lang="fr-FR" b="1" i="1" dirty="0" err="1" smtClean="0"/>
              <a:t>fragilis</a:t>
            </a:r>
            <a:endParaRPr lang="en-US" b="1" i="1" dirty="0"/>
          </a:p>
        </p:txBody>
      </p:sp>
      <p:cxnSp>
        <p:nvCxnSpPr>
          <p:cNvPr id="18" name="Straight Connector 17"/>
          <p:cNvCxnSpPr/>
          <p:nvPr/>
        </p:nvCxnSpPr>
        <p:spPr>
          <a:xfrm flipV="1">
            <a:off x="6601374" y="844156"/>
            <a:ext cx="2182410" cy="78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601374" y="2808894"/>
            <a:ext cx="2150721" cy="8626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783784" y="1780058"/>
            <a:ext cx="2838734" cy="584775"/>
          </a:xfrm>
          <a:prstGeom prst="rect">
            <a:avLst/>
          </a:prstGeom>
          <a:noFill/>
        </p:spPr>
        <p:txBody>
          <a:bodyPr wrap="square" rtlCol="0">
            <a:spAutoFit/>
          </a:bodyPr>
          <a:lstStyle/>
          <a:p>
            <a:pPr algn="ctr"/>
            <a:r>
              <a:rPr lang="en-US" sz="1600" dirty="0" smtClean="0"/>
              <a:t>• </a:t>
            </a:r>
            <a:r>
              <a:rPr lang="fr-FR" sz="1600" dirty="0" err="1" smtClean="0"/>
              <a:t>Immunomodulatory</a:t>
            </a:r>
            <a:r>
              <a:rPr lang="fr-FR" sz="1600" dirty="0" smtClean="0"/>
              <a:t> </a:t>
            </a:r>
            <a:r>
              <a:rPr lang="fr-FR" sz="1600" dirty="0" err="1" smtClean="0"/>
              <a:t>activity</a:t>
            </a:r>
            <a:r>
              <a:rPr lang="fr-FR" sz="1600" dirty="0" smtClean="0"/>
              <a:t> </a:t>
            </a:r>
            <a:r>
              <a:rPr lang="fr-FR" sz="1600" dirty="0" err="1" smtClean="0"/>
              <a:t>through</a:t>
            </a:r>
            <a:r>
              <a:rPr lang="fr-FR" sz="1600" dirty="0" smtClean="0"/>
              <a:t> TLR2</a:t>
            </a:r>
            <a:endParaRPr lang="en-US" sz="1600" dirty="0"/>
          </a:p>
        </p:txBody>
      </p:sp>
      <p:sp>
        <p:nvSpPr>
          <p:cNvPr id="22" name="TextBox 21"/>
          <p:cNvSpPr txBox="1"/>
          <p:nvPr/>
        </p:nvSpPr>
        <p:spPr>
          <a:xfrm>
            <a:off x="9525793" y="2312776"/>
            <a:ext cx="2702257" cy="246221"/>
          </a:xfrm>
          <a:prstGeom prst="rect">
            <a:avLst/>
          </a:prstGeom>
          <a:noFill/>
        </p:spPr>
        <p:txBody>
          <a:bodyPr wrap="square" rtlCol="0">
            <a:spAutoFit/>
          </a:bodyPr>
          <a:lstStyle/>
          <a:p>
            <a:r>
              <a:rPr lang="fr-FR" sz="1000" dirty="0" err="1" smtClean="0"/>
              <a:t>Sarkis</a:t>
            </a:r>
            <a:r>
              <a:rPr lang="fr-FR" sz="1000" dirty="0" smtClean="0"/>
              <a:t> K. </a:t>
            </a:r>
            <a:r>
              <a:rPr lang="fr-FR" sz="1000" dirty="0" err="1" smtClean="0"/>
              <a:t>Mazmanian</a:t>
            </a:r>
            <a:r>
              <a:rPr lang="fr-FR" sz="1000" dirty="0" smtClean="0"/>
              <a:t> et al. </a:t>
            </a:r>
            <a:r>
              <a:rPr lang="fr-FR" sz="1000" i="1" dirty="0" err="1" smtClean="0"/>
              <a:t>Cell</a:t>
            </a:r>
            <a:r>
              <a:rPr lang="fr-FR" sz="1000" dirty="0" smtClean="0"/>
              <a:t> (2005)</a:t>
            </a:r>
            <a:endParaRPr lang="en-US" sz="1000" dirty="0"/>
          </a:p>
        </p:txBody>
      </p:sp>
      <p:pic>
        <p:nvPicPr>
          <p:cNvPr id="23"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96438" y="3482874"/>
            <a:ext cx="1328527" cy="178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Arrow Connector 24"/>
          <p:cNvCxnSpPr>
            <a:stCxn id="10" idx="2"/>
            <a:endCxn id="23" idx="0"/>
          </p:cNvCxnSpPr>
          <p:nvPr/>
        </p:nvCxnSpPr>
        <p:spPr>
          <a:xfrm>
            <a:off x="1396439" y="2698686"/>
            <a:ext cx="664263" cy="7841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2"/>
            <a:endCxn id="23" idx="0"/>
          </p:cNvCxnSpPr>
          <p:nvPr/>
        </p:nvCxnSpPr>
        <p:spPr>
          <a:xfrm flipH="1">
            <a:off x="2060702" y="2674351"/>
            <a:ext cx="974070" cy="8085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924037" y="2535851"/>
            <a:ext cx="2180109" cy="246221"/>
          </a:xfrm>
          <a:prstGeom prst="rect">
            <a:avLst/>
          </a:prstGeom>
          <a:noFill/>
        </p:spPr>
        <p:txBody>
          <a:bodyPr wrap="square" rtlCol="0">
            <a:spAutoFit/>
          </a:bodyPr>
          <a:lstStyle/>
          <a:p>
            <a:r>
              <a:rPr lang="fr-FR" sz="1000" dirty="0" smtClean="0"/>
              <a:t>Round JL et al. </a:t>
            </a:r>
            <a:r>
              <a:rPr lang="fr-FR" sz="1000" i="1" dirty="0" smtClean="0"/>
              <a:t>Science</a:t>
            </a:r>
            <a:r>
              <a:rPr lang="fr-FR" sz="1000" dirty="0"/>
              <a:t> </a:t>
            </a:r>
            <a:r>
              <a:rPr lang="fr-FR" sz="1000" dirty="0" smtClean="0"/>
              <a:t>(2011)</a:t>
            </a:r>
            <a:endParaRPr lang="en-US" sz="1000" dirty="0"/>
          </a:p>
        </p:txBody>
      </p:sp>
      <p:sp>
        <p:nvSpPr>
          <p:cNvPr id="30" name="TextBox 29"/>
          <p:cNvSpPr txBox="1"/>
          <p:nvPr/>
        </p:nvSpPr>
        <p:spPr>
          <a:xfrm>
            <a:off x="8783784" y="3005147"/>
            <a:ext cx="3133791" cy="338554"/>
          </a:xfrm>
          <a:prstGeom prst="rect">
            <a:avLst/>
          </a:prstGeom>
          <a:noFill/>
        </p:spPr>
        <p:txBody>
          <a:bodyPr wrap="square" rtlCol="0">
            <a:spAutoFit/>
          </a:bodyPr>
          <a:lstStyle/>
          <a:p>
            <a:r>
              <a:rPr lang="en-US" sz="1600" dirty="0" smtClean="0"/>
              <a:t>• </a:t>
            </a:r>
            <a:r>
              <a:rPr lang="fr-FR" sz="1600" dirty="0" err="1" smtClean="0"/>
              <a:t>Protects</a:t>
            </a:r>
            <a:r>
              <a:rPr lang="fr-FR" sz="1600" dirty="0" smtClean="0"/>
              <a:t> </a:t>
            </a:r>
            <a:r>
              <a:rPr lang="fr-FR" sz="1600" dirty="0" err="1" smtClean="0"/>
              <a:t>from</a:t>
            </a:r>
            <a:r>
              <a:rPr lang="fr-FR" sz="1600" dirty="0" smtClean="0"/>
              <a:t> </a:t>
            </a:r>
            <a:r>
              <a:rPr lang="fr-FR" sz="1600" dirty="0" err="1" smtClean="0"/>
              <a:t>experimental</a:t>
            </a:r>
            <a:r>
              <a:rPr lang="fr-FR" sz="1600" dirty="0" smtClean="0"/>
              <a:t> </a:t>
            </a:r>
            <a:r>
              <a:rPr lang="fr-FR" sz="1600" dirty="0" err="1" smtClean="0"/>
              <a:t>colitis</a:t>
            </a:r>
            <a:endParaRPr lang="en-US" sz="1600" dirty="0"/>
          </a:p>
        </p:txBody>
      </p:sp>
      <p:sp>
        <p:nvSpPr>
          <p:cNvPr id="31" name="TextBox 30"/>
          <p:cNvSpPr txBox="1"/>
          <p:nvPr/>
        </p:nvSpPr>
        <p:spPr>
          <a:xfrm>
            <a:off x="9331633" y="3320555"/>
            <a:ext cx="2702257" cy="246221"/>
          </a:xfrm>
          <a:prstGeom prst="rect">
            <a:avLst/>
          </a:prstGeom>
          <a:noFill/>
        </p:spPr>
        <p:txBody>
          <a:bodyPr wrap="square" rtlCol="0">
            <a:spAutoFit/>
          </a:bodyPr>
          <a:lstStyle/>
          <a:p>
            <a:r>
              <a:rPr lang="fr-FR" sz="1000" dirty="0" err="1" smtClean="0"/>
              <a:t>Sarkis</a:t>
            </a:r>
            <a:r>
              <a:rPr lang="fr-FR" sz="1000" dirty="0" smtClean="0"/>
              <a:t> K. </a:t>
            </a:r>
            <a:r>
              <a:rPr lang="fr-FR" sz="1000" dirty="0" err="1" smtClean="0"/>
              <a:t>Mazmanian</a:t>
            </a:r>
            <a:r>
              <a:rPr lang="fr-FR" sz="1000" dirty="0" smtClean="0"/>
              <a:t> et al. </a:t>
            </a:r>
            <a:r>
              <a:rPr lang="fr-FR" sz="1000" i="1" dirty="0" smtClean="0"/>
              <a:t>Nature</a:t>
            </a:r>
            <a:r>
              <a:rPr lang="fr-FR" sz="1000" dirty="0" smtClean="0"/>
              <a:t> (2008)</a:t>
            </a:r>
            <a:endParaRPr lang="en-US" sz="1000" dirty="0"/>
          </a:p>
        </p:txBody>
      </p:sp>
      <p:sp>
        <p:nvSpPr>
          <p:cNvPr id="32" name="Rectangle 31"/>
          <p:cNvSpPr/>
          <p:nvPr/>
        </p:nvSpPr>
        <p:spPr>
          <a:xfrm>
            <a:off x="7315200" y="2558997"/>
            <a:ext cx="500091" cy="2498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345548" y="2532688"/>
            <a:ext cx="528636" cy="338554"/>
          </a:xfrm>
          <a:prstGeom prst="rect">
            <a:avLst/>
          </a:prstGeom>
          <a:noFill/>
        </p:spPr>
        <p:txBody>
          <a:bodyPr wrap="square" rtlCol="0">
            <a:spAutoFit/>
          </a:bodyPr>
          <a:lstStyle/>
          <a:p>
            <a:r>
              <a:rPr lang="fr-FR" sz="1600" b="1" dirty="0" smtClean="0"/>
              <a:t>PSA</a:t>
            </a:r>
            <a:endParaRPr lang="en-US" sz="1600" b="1" dirty="0"/>
          </a:p>
        </p:txBody>
      </p:sp>
      <p:pic>
        <p:nvPicPr>
          <p:cNvPr id="35" name="Picture 34"/>
          <p:cNvPicPr>
            <a:picLocks noChangeAspect="1"/>
          </p:cNvPicPr>
          <p:nvPr/>
        </p:nvPicPr>
        <p:blipFill>
          <a:blip r:embed="rId8"/>
          <a:stretch>
            <a:fillRect/>
          </a:stretch>
        </p:blipFill>
        <p:spPr>
          <a:xfrm>
            <a:off x="7169230" y="4052533"/>
            <a:ext cx="2617198" cy="2642323"/>
          </a:xfrm>
          <a:prstGeom prst="rect">
            <a:avLst/>
          </a:prstGeom>
        </p:spPr>
      </p:pic>
      <p:sp>
        <p:nvSpPr>
          <p:cNvPr id="36" name="Rectangle 35"/>
          <p:cNvSpPr/>
          <p:nvPr/>
        </p:nvSpPr>
        <p:spPr>
          <a:xfrm>
            <a:off x="10032810" y="6581000"/>
            <a:ext cx="2151423" cy="276999"/>
          </a:xfrm>
          <a:prstGeom prst="rect">
            <a:avLst/>
          </a:prstGeom>
        </p:spPr>
        <p:txBody>
          <a:bodyPr wrap="none">
            <a:spAutoFit/>
          </a:bodyPr>
          <a:lstStyle/>
          <a:p>
            <a:r>
              <a:rPr lang="en-US" sz="1200" dirty="0" err="1"/>
              <a:t>Fei</a:t>
            </a:r>
            <a:r>
              <a:rPr lang="en-US" sz="1200" dirty="0"/>
              <a:t> </a:t>
            </a:r>
            <a:r>
              <a:rPr lang="en-US" sz="1200" dirty="0" smtClean="0"/>
              <a:t>Jiang et al.</a:t>
            </a:r>
            <a:r>
              <a:rPr lang="en-US" sz="1200" i="1" dirty="0" smtClean="0"/>
              <a:t> </a:t>
            </a:r>
            <a:r>
              <a:rPr lang="en-US" sz="1200" i="1" dirty="0"/>
              <a:t>PLOS one</a:t>
            </a:r>
            <a:r>
              <a:rPr lang="en-US" sz="1200" dirty="0" smtClean="0"/>
              <a:t> (2017)</a:t>
            </a:r>
            <a:endParaRPr lang="en-US" sz="1200" dirty="0"/>
          </a:p>
        </p:txBody>
      </p:sp>
      <p:sp>
        <p:nvSpPr>
          <p:cNvPr id="38" name="Rounded Rectangle 37"/>
          <p:cNvSpPr/>
          <p:nvPr/>
        </p:nvSpPr>
        <p:spPr>
          <a:xfrm>
            <a:off x="8569391" y="752830"/>
            <a:ext cx="3461956" cy="30254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4692982" y="3502290"/>
            <a:ext cx="2497541" cy="338554"/>
          </a:xfrm>
          <a:prstGeom prst="rect">
            <a:avLst/>
          </a:prstGeom>
          <a:noFill/>
        </p:spPr>
        <p:txBody>
          <a:bodyPr wrap="square" rtlCol="0">
            <a:spAutoFit/>
          </a:bodyPr>
          <a:lstStyle/>
          <a:p>
            <a:r>
              <a:rPr lang="fr-FR" sz="1600" dirty="0" smtClean="0"/>
              <a:t>PSA : polysaccharide A</a:t>
            </a:r>
            <a:endParaRPr lang="en-US" sz="1600" dirty="0"/>
          </a:p>
        </p:txBody>
      </p:sp>
      <p:sp>
        <p:nvSpPr>
          <p:cNvPr id="46" name="TextBox 45"/>
          <p:cNvSpPr txBox="1"/>
          <p:nvPr/>
        </p:nvSpPr>
        <p:spPr>
          <a:xfrm>
            <a:off x="9904931" y="4933306"/>
            <a:ext cx="1624084" cy="584775"/>
          </a:xfrm>
          <a:prstGeom prst="rect">
            <a:avLst/>
          </a:prstGeom>
          <a:noFill/>
        </p:spPr>
        <p:txBody>
          <a:bodyPr wrap="square" rtlCol="0">
            <a:spAutoFit/>
          </a:bodyPr>
          <a:lstStyle/>
          <a:p>
            <a:pPr algn="ctr"/>
            <a:r>
              <a:rPr lang="fr-FR" sz="1600" dirty="0" smtClean="0"/>
              <a:t>Immature </a:t>
            </a:r>
            <a:r>
              <a:rPr lang="fr-FR" sz="1600" dirty="0" err="1" smtClean="0"/>
              <a:t>human</a:t>
            </a:r>
            <a:r>
              <a:rPr lang="fr-FR" sz="1600" dirty="0" smtClean="0"/>
              <a:t> </a:t>
            </a:r>
            <a:r>
              <a:rPr lang="fr-FR" sz="1600" dirty="0" err="1"/>
              <a:t>e</a:t>
            </a:r>
            <a:r>
              <a:rPr lang="fr-FR" sz="1600" dirty="0" err="1" smtClean="0"/>
              <a:t>nterocytes</a:t>
            </a:r>
            <a:endParaRPr lang="en-US" sz="1600" dirty="0"/>
          </a:p>
        </p:txBody>
      </p:sp>
    </p:spTree>
    <p:extLst>
      <p:ext uri="{BB962C8B-B14F-4D97-AF65-F5344CB8AC3E}">
        <p14:creationId xmlns:p14="http://schemas.microsoft.com/office/powerpoint/2010/main" val="92375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21" grpId="0"/>
      <p:bldP spid="22" grpId="0"/>
      <p:bldP spid="29" grpId="0"/>
      <p:bldP spid="30" grpId="0"/>
      <p:bldP spid="31" grpId="0"/>
      <p:bldP spid="32" grpId="0" animBg="1"/>
      <p:bldP spid="33" grpId="0"/>
      <p:bldP spid="36" grpId="0"/>
      <p:bldP spid="38" grpId="0" animBg="1"/>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E0BBF9-887F-C74E-ABB3-49B1ECDB5008}"/>
              </a:ext>
            </a:extLst>
          </p:cNvPr>
          <p:cNvSpPr txBox="1">
            <a:spLocks/>
          </p:cNvSpPr>
          <p:nvPr/>
        </p:nvSpPr>
        <p:spPr>
          <a:xfrm>
            <a:off x="0" y="0"/>
            <a:ext cx="12192000" cy="514350"/>
          </a:xfrm>
          <a:prstGeom prst="rect">
            <a:avLst/>
          </a:prstGeom>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en-US" sz="2800" b="1" dirty="0" err="1" smtClean="0"/>
              <a:t>Aim</a:t>
            </a:r>
            <a:endParaRPr lang="en-US" altLang="en-US" sz="2800" b="1" dirty="0"/>
          </a:p>
        </p:txBody>
      </p:sp>
      <p:sp>
        <p:nvSpPr>
          <p:cNvPr id="6" name="Rectangle 5"/>
          <p:cNvSpPr/>
          <p:nvPr/>
        </p:nvSpPr>
        <p:spPr>
          <a:xfrm>
            <a:off x="1676400" y="2724549"/>
            <a:ext cx="8839200" cy="1384995"/>
          </a:xfrm>
          <a:prstGeom prst="rect">
            <a:avLst/>
          </a:prstGeom>
        </p:spPr>
        <p:txBody>
          <a:bodyPr wrap="square">
            <a:spAutoFit/>
          </a:bodyPr>
          <a:lstStyle/>
          <a:p>
            <a:pPr algn="ctr"/>
            <a:r>
              <a:rPr lang="en-US" sz="2800" b="1" dirty="0" smtClean="0">
                <a:latin typeface="Calibri" panose="020F0502020204030204" pitchFamily="34" charset="0"/>
                <a:ea typeface="Calibri" panose="020F0502020204030204" pitchFamily="34" charset="0"/>
                <a:cs typeface="Times New Roman" panose="02020603050405020304" pitchFamily="18" charset="0"/>
              </a:rPr>
              <a:t>Determine </a:t>
            </a:r>
            <a:r>
              <a:rPr lang="en-US" sz="2800" b="1" dirty="0">
                <a:latin typeface="Calibri" panose="020F0502020204030204" pitchFamily="34" charset="0"/>
                <a:ea typeface="Calibri" panose="020F0502020204030204" pitchFamily="34" charset="0"/>
                <a:cs typeface="Times New Roman" panose="02020603050405020304" pitchFamily="18" charset="0"/>
              </a:rPr>
              <a:t>the mechanism by which </a:t>
            </a:r>
            <a:r>
              <a:rPr lang="en-US" sz="2800" b="1" i="1" dirty="0" err="1" smtClean="0">
                <a:latin typeface="Calibri" panose="020F0502020204030204" pitchFamily="34" charset="0"/>
                <a:ea typeface="Calibri" panose="020F0502020204030204" pitchFamily="34" charset="0"/>
                <a:cs typeface="Times New Roman" panose="02020603050405020304" pitchFamily="18" charset="0"/>
              </a:rPr>
              <a:t>Bacteroides</a:t>
            </a:r>
            <a:r>
              <a:rPr lang="en-US" sz="2800" b="1" i="1" dirty="0" smtClean="0">
                <a:latin typeface="Calibri" panose="020F0502020204030204" pitchFamily="34" charset="0"/>
                <a:ea typeface="Calibri" panose="020F0502020204030204" pitchFamily="34" charset="0"/>
                <a:cs typeface="Times New Roman" panose="02020603050405020304" pitchFamily="18" charset="0"/>
              </a:rPr>
              <a:t> </a:t>
            </a:r>
            <a:r>
              <a:rPr lang="en-US" sz="2800" b="1" i="1" dirty="0" err="1" smtClean="0">
                <a:latin typeface="Calibri" panose="020F0502020204030204" pitchFamily="34" charset="0"/>
                <a:ea typeface="Calibri" panose="020F0502020204030204" pitchFamily="34" charset="0"/>
                <a:cs typeface="Times New Roman" panose="02020603050405020304" pitchFamily="18" charset="0"/>
              </a:rPr>
              <a:t>fragilis</a:t>
            </a:r>
            <a:r>
              <a:rPr lang="en-US" sz="2800" b="1" i="1" dirty="0" smtClean="0">
                <a:latin typeface="Calibri" panose="020F0502020204030204" pitchFamily="34" charset="0"/>
                <a:ea typeface="Calibri" panose="020F0502020204030204" pitchFamily="34" charset="0"/>
                <a:cs typeface="Times New Roman" panose="02020603050405020304" pitchFamily="18" charset="0"/>
              </a:rPr>
              <a:t> polysaccharide A</a:t>
            </a:r>
            <a:r>
              <a:rPr lang="en-US" sz="2800" b="1" dirty="0" smtClean="0">
                <a:latin typeface="Calibri" panose="020F0502020204030204" pitchFamily="34" charset="0"/>
                <a:ea typeface="Calibri" panose="020F0502020204030204" pitchFamily="34" charset="0"/>
                <a:cs typeface="Times New Roman" panose="02020603050405020304" pitchFamily="18" charset="0"/>
              </a:rPr>
              <a:t> exerts anti-inflammatory effect on </a:t>
            </a:r>
            <a:r>
              <a:rPr lang="en-US" sz="2800" b="1" dirty="0">
                <a:latin typeface="Calibri" panose="020F0502020204030204" pitchFamily="34" charset="0"/>
                <a:ea typeface="Calibri" panose="020F0502020204030204" pitchFamily="34" charset="0"/>
                <a:cs typeface="Times New Roman" panose="02020603050405020304" pitchFamily="18" charset="0"/>
              </a:rPr>
              <a:t>immature </a:t>
            </a:r>
            <a:r>
              <a:rPr lang="en-US" sz="2800" b="1" dirty="0" smtClean="0">
                <a:latin typeface="Calibri" panose="020F0502020204030204" pitchFamily="34" charset="0"/>
                <a:ea typeface="Calibri" panose="020F0502020204030204" pitchFamily="34" charset="0"/>
                <a:cs typeface="Times New Roman" panose="02020603050405020304" pitchFamily="18" charset="0"/>
              </a:rPr>
              <a:t>enterocytes</a:t>
            </a:r>
            <a:endParaRPr lang="en-US" sz="2800" dirty="0"/>
          </a:p>
        </p:txBody>
      </p:sp>
    </p:spTree>
    <p:extLst>
      <p:ext uri="{BB962C8B-B14F-4D97-AF65-F5344CB8AC3E}">
        <p14:creationId xmlns:p14="http://schemas.microsoft.com/office/powerpoint/2010/main" val="488628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45911" y="2195201"/>
            <a:ext cx="5239753" cy="1744286"/>
            <a:chOff x="545911" y="1857399"/>
            <a:chExt cx="5239753" cy="1744286"/>
          </a:xfrm>
        </p:grpSpPr>
        <p:pic>
          <p:nvPicPr>
            <p:cNvPr id="9" name="Picture 8"/>
            <p:cNvPicPr>
              <a:picLocks noChangeAspect="1"/>
            </p:cNvPicPr>
            <p:nvPr/>
          </p:nvPicPr>
          <p:blipFill>
            <a:blip r:embed="rId3"/>
            <a:stretch>
              <a:fillRect/>
            </a:stretch>
          </p:blipFill>
          <p:spPr>
            <a:xfrm>
              <a:off x="545911" y="1857399"/>
              <a:ext cx="5239753" cy="1744286"/>
            </a:xfrm>
            <a:prstGeom prst="rect">
              <a:avLst/>
            </a:prstGeom>
          </p:spPr>
        </p:pic>
        <p:sp>
          <p:nvSpPr>
            <p:cNvPr id="6" name="Rectangle 5"/>
            <p:cNvSpPr/>
            <p:nvPr/>
          </p:nvSpPr>
          <p:spPr>
            <a:xfrm>
              <a:off x="4470400" y="2674337"/>
              <a:ext cx="846667" cy="267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xmlns="" id="{0EE0BBF9-887F-C74E-ABB3-49B1ECDB5008}"/>
              </a:ext>
            </a:extLst>
          </p:cNvPr>
          <p:cNvSpPr txBox="1">
            <a:spLocks/>
          </p:cNvSpPr>
          <p:nvPr/>
        </p:nvSpPr>
        <p:spPr>
          <a:xfrm>
            <a:off x="0" y="0"/>
            <a:ext cx="12192000" cy="514350"/>
          </a:xfrm>
          <a:prstGeom prst="rect">
            <a:avLst/>
          </a:prstGeom>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en-US" sz="2800" b="1" dirty="0" err="1" smtClean="0"/>
              <a:t>Material</a:t>
            </a:r>
            <a:endParaRPr lang="en-US" altLang="en-US" sz="2800" b="1" dirty="0"/>
          </a:p>
        </p:txBody>
      </p:sp>
      <p:sp>
        <p:nvSpPr>
          <p:cNvPr id="18" name="TextBox 17"/>
          <p:cNvSpPr txBox="1"/>
          <p:nvPr/>
        </p:nvSpPr>
        <p:spPr>
          <a:xfrm>
            <a:off x="1668859" y="4788589"/>
            <a:ext cx="2294023" cy="923330"/>
          </a:xfrm>
          <a:prstGeom prst="rect">
            <a:avLst/>
          </a:prstGeom>
          <a:noFill/>
        </p:spPr>
        <p:txBody>
          <a:bodyPr wrap="square" rtlCol="0">
            <a:spAutoFit/>
          </a:bodyPr>
          <a:lstStyle/>
          <a:p>
            <a:pPr algn="ctr"/>
            <a:r>
              <a:rPr lang="fr-FR" dirty="0" err="1" smtClean="0"/>
              <a:t>Anaerobe</a:t>
            </a:r>
            <a:endParaRPr lang="fr-FR" dirty="0" smtClean="0"/>
          </a:p>
          <a:p>
            <a:pPr algn="ctr"/>
            <a:endParaRPr lang="fr-FR" dirty="0" smtClean="0"/>
          </a:p>
          <a:p>
            <a:pPr algn="ctr"/>
            <a:r>
              <a:rPr lang="fr-FR" dirty="0" smtClean="0"/>
              <a:t>Gram-</a:t>
            </a:r>
            <a:r>
              <a:rPr lang="fr-FR" dirty="0" err="1" smtClean="0"/>
              <a:t>negative</a:t>
            </a:r>
            <a:endParaRPr lang="en-US" dirty="0"/>
          </a:p>
        </p:txBody>
      </p:sp>
      <p:pic>
        <p:nvPicPr>
          <p:cNvPr id="23" name="Picture 22"/>
          <p:cNvPicPr>
            <a:picLocks noChangeAspect="1"/>
          </p:cNvPicPr>
          <p:nvPr/>
        </p:nvPicPr>
        <p:blipFill rotWithShape="1">
          <a:blip r:embed="rId4"/>
          <a:srcRect l="3021"/>
          <a:stretch/>
        </p:blipFill>
        <p:spPr>
          <a:xfrm>
            <a:off x="7906124" y="2311054"/>
            <a:ext cx="1541546" cy="1589567"/>
          </a:xfrm>
          <a:prstGeom prst="rect">
            <a:avLst/>
          </a:prstGeom>
        </p:spPr>
      </p:pic>
      <p:pic>
        <p:nvPicPr>
          <p:cNvPr id="24" name="Picture 23"/>
          <p:cNvPicPr>
            <a:picLocks noChangeAspect="1"/>
          </p:cNvPicPr>
          <p:nvPr/>
        </p:nvPicPr>
        <p:blipFill>
          <a:blip r:embed="rId5"/>
          <a:stretch>
            <a:fillRect/>
          </a:stretch>
        </p:blipFill>
        <p:spPr>
          <a:xfrm>
            <a:off x="9568487" y="2856221"/>
            <a:ext cx="1655346" cy="249616"/>
          </a:xfrm>
          <a:prstGeom prst="rect">
            <a:avLst/>
          </a:prstGeom>
        </p:spPr>
      </p:pic>
      <p:sp>
        <p:nvSpPr>
          <p:cNvPr id="3" name="TextBox 2"/>
          <p:cNvSpPr txBox="1"/>
          <p:nvPr/>
        </p:nvSpPr>
        <p:spPr>
          <a:xfrm>
            <a:off x="8886697" y="4135343"/>
            <a:ext cx="1363579" cy="369332"/>
          </a:xfrm>
          <a:prstGeom prst="rect">
            <a:avLst/>
          </a:prstGeom>
          <a:noFill/>
          <a:ln>
            <a:solidFill>
              <a:schemeClr val="tx1"/>
            </a:solidFill>
          </a:ln>
        </p:spPr>
        <p:txBody>
          <a:bodyPr wrap="square" rtlCol="0">
            <a:spAutoFit/>
          </a:bodyPr>
          <a:lstStyle/>
          <a:p>
            <a:pPr algn="ctr"/>
            <a:r>
              <a:rPr lang="fr-FR" dirty="0" err="1" smtClean="0"/>
              <a:t>Purified</a:t>
            </a:r>
            <a:r>
              <a:rPr lang="fr-FR" dirty="0" smtClean="0"/>
              <a:t> PSA</a:t>
            </a:r>
            <a:endParaRPr lang="en-US" dirty="0"/>
          </a:p>
        </p:txBody>
      </p:sp>
      <p:sp>
        <p:nvSpPr>
          <p:cNvPr id="4" name="TextBox 3"/>
          <p:cNvSpPr txBox="1"/>
          <p:nvPr/>
        </p:nvSpPr>
        <p:spPr>
          <a:xfrm>
            <a:off x="1668859" y="3958350"/>
            <a:ext cx="2294023" cy="646331"/>
          </a:xfrm>
          <a:prstGeom prst="rect">
            <a:avLst/>
          </a:prstGeom>
          <a:noFill/>
          <a:ln>
            <a:solidFill>
              <a:schemeClr val="tx1"/>
            </a:solidFill>
          </a:ln>
        </p:spPr>
        <p:txBody>
          <a:bodyPr wrap="square" rtlCol="0">
            <a:spAutoFit/>
          </a:bodyPr>
          <a:lstStyle/>
          <a:p>
            <a:pPr algn="ctr"/>
            <a:r>
              <a:rPr lang="fr-FR" i="1" dirty="0" err="1" smtClean="0"/>
              <a:t>Bacteroides</a:t>
            </a:r>
            <a:r>
              <a:rPr lang="fr-FR" i="1" dirty="0"/>
              <a:t> </a:t>
            </a:r>
            <a:r>
              <a:rPr lang="fr-FR" i="1" dirty="0" err="1" smtClean="0"/>
              <a:t>fragilis</a:t>
            </a:r>
            <a:endParaRPr lang="fr-FR" i="1" dirty="0" smtClean="0"/>
          </a:p>
          <a:p>
            <a:pPr algn="ctr"/>
            <a:r>
              <a:rPr lang="fr-FR" dirty="0" err="1" smtClean="0"/>
              <a:t>with</a:t>
            </a:r>
            <a:r>
              <a:rPr lang="fr-FR" dirty="0" smtClean="0"/>
              <a:t>/</a:t>
            </a:r>
            <a:r>
              <a:rPr lang="fr-FR" dirty="0" err="1" smtClean="0"/>
              <a:t>without</a:t>
            </a:r>
            <a:r>
              <a:rPr lang="fr-FR" dirty="0" smtClean="0"/>
              <a:t> PSA</a:t>
            </a:r>
            <a:endParaRPr lang="en-US" dirty="0"/>
          </a:p>
        </p:txBody>
      </p:sp>
      <p:sp>
        <p:nvSpPr>
          <p:cNvPr id="5" name="TextBox 4"/>
          <p:cNvSpPr txBox="1"/>
          <p:nvPr/>
        </p:nvSpPr>
        <p:spPr>
          <a:xfrm>
            <a:off x="10031104" y="3066592"/>
            <a:ext cx="641445" cy="338554"/>
          </a:xfrm>
          <a:prstGeom prst="rect">
            <a:avLst/>
          </a:prstGeom>
          <a:noFill/>
        </p:spPr>
        <p:txBody>
          <a:bodyPr wrap="square" rtlCol="0">
            <a:spAutoFit/>
          </a:bodyPr>
          <a:lstStyle/>
          <a:p>
            <a:pPr algn="ctr"/>
            <a:r>
              <a:rPr lang="fr-FR" sz="1600" dirty="0"/>
              <a:t>(</a:t>
            </a:r>
            <a:r>
              <a:rPr lang="fr-FR" sz="1600" dirty="0" smtClean="0"/>
              <a:t>PSA)</a:t>
            </a:r>
            <a:endParaRPr lang="en-US" sz="1600" dirty="0"/>
          </a:p>
        </p:txBody>
      </p:sp>
      <p:sp>
        <p:nvSpPr>
          <p:cNvPr id="12" name="TextBox 11"/>
          <p:cNvSpPr txBox="1"/>
          <p:nvPr/>
        </p:nvSpPr>
        <p:spPr>
          <a:xfrm>
            <a:off x="4573010" y="3012139"/>
            <a:ext cx="641445" cy="338554"/>
          </a:xfrm>
          <a:prstGeom prst="rect">
            <a:avLst/>
          </a:prstGeom>
          <a:noFill/>
        </p:spPr>
        <p:txBody>
          <a:bodyPr wrap="square" rtlCol="0">
            <a:spAutoFit/>
          </a:bodyPr>
          <a:lstStyle/>
          <a:p>
            <a:pPr algn="ctr"/>
            <a:r>
              <a:rPr lang="fr-FR" sz="1600" dirty="0"/>
              <a:t>(</a:t>
            </a:r>
            <a:r>
              <a:rPr lang="fr-FR" sz="1600" dirty="0" smtClean="0"/>
              <a:t>PSA)</a:t>
            </a:r>
            <a:endParaRPr lang="en-US" sz="1600" dirty="0"/>
          </a:p>
        </p:txBody>
      </p:sp>
      <p:sp>
        <p:nvSpPr>
          <p:cNvPr id="10" name="TextBox 9"/>
          <p:cNvSpPr txBox="1"/>
          <p:nvPr/>
        </p:nvSpPr>
        <p:spPr>
          <a:xfrm>
            <a:off x="8057144" y="6548050"/>
            <a:ext cx="4386263" cy="276999"/>
          </a:xfrm>
          <a:prstGeom prst="rect">
            <a:avLst/>
          </a:prstGeom>
          <a:noFill/>
        </p:spPr>
        <p:txBody>
          <a:bodyPr wrap="square" rtlCol="0">
            <a:spAutoFit/>
          </a:bodyPr>
          <a:lstStyle/>
          <a:p>
            <a:r>
              <a:rPr lang="fr-FR" sz="1200" dirty="0" smtClean="0"/>
              <a:t>Araujo Lobo et al. </a:t>
            </a:r>
            <a:r>
              <a:rPr lang="fr-FR" sz="1200" i="1" dirty="0" err="1" smtClean="0"/>
              <a:t>Clinical</a:t>
            </a:r>
            <a:r>
              <a:rPr lang="fr-FR" sz="1200" i="1" dirty="0" smtClean="0"/>
              <a:t> and </a:t>
            </a:r>
            <a:r>
              <a:rPr lang="fr-FR" sz="1200" i="1" dirty="0" err="1" smtClean="0"/>
              <a:t>translationnal</a:t>
            </a:r>
            <a:r>
              <a:rPr lang="fr-FR" sz="1200" i="1" dirty="0" smtClean="0"/>
              <a:t> </a:t>
            </a:r>
            <a:r>
              <a:rPr lang="fr-FR" sz="1200" i="1" dirty="0" err="1" smtClean="0"/>
              <a:t>immunology</a:t>
            </a:r>
            <a:r>
              <a:rPr lang="fr-FR" sz="1200" i="1" dirty="0" smtClean="0"/>
              <a:t> </a:t>
            </a:r>
            <a:r>
              <a:rPr lang="fr-FR" sz="1200" dirty="0" smtClean="0"/>
              <a:t>(2016)</a:t>
            </a:r>
            <a:endParaRPr lang="en-US" sz="1200" dirty="0"/>
          </a:p>
        </p:txBody>
      </p:sp>
    </p:spTree>
    <p:extLst>
      <p:ext uri="{BB962C8B-B14F-4D97-AF65-F5344CB8AC3E}">
        <p14:creationId xmlns:p14="http://schemas.microsoft.com/office/powerpoint/2010/main" val="161590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animBg="1"/>
      <p:bldP spid="4" grpId="0" animBg="1"/>
      <p:bldP spid="5" grpId="0"/>
      <p:bldP spid="12"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E0BBF9-887F-C74E-ABB3-49B1ECDB5008}"/>
              </a:ext>
            </a:extLst>
          </p:cNvPr>
          <p:cNvSpPr txBox="1">
            <a:spLocks/>
          </p:cNvSpPr>
          <p:nvPr/>
        </p:nvSpPr>
        <p:spPr>
          <a:xfrm>
            <a:off x="0" y="2774"/>
            <a:ext cx="12192000" cy="514350"/>
          </a:xfrm>
          <a:prstGeom prst="rect">
            <a:avLst/>
          </a:prstGeom>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en-US" sz="2800" b="1" dirty="0" err="1" smtClean="0"/>
              <a:t>Material</a:t>
            </a:r>
            <a:endParaRPr lang="en-US" altLang="en-US" sz="2800" b="1" dirty="0"/>
          </a:p>
        </p:txBody>
      </p:sp>
      <p:pic>
        <p:nvPicPr>
          <p:cNvPr id="25" name="Picture 24">
            <a:extLst>
              <a:ext uri="{FF2B5EF4-FFF2-40B4-BE49-F238E27FC236}">
                <a16:creationId xmlns:a16="http://schemas.microsoft.com/office/drawing/2014/main" xmlns="" id="{9246A28A-9EED-5B4B-8126-B146055782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0164" y="3854422"/>
            <a:ext cx="1860656" cy="172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4"/>
          <a:stretch>
            <a:fillRect/>
          </a:stretch>
        </p:blipFill>
        <p:spPr>
          <a:xfrm>
            <a:off x="592761" y="3069101"/>
            <a:ext cx="2277981" cy="2786769"/>
          </a:xfrm>
          <a:prstGeom prst="rect">
            <a:avLst/>
          </a:prstGeom>
        </p:spPr>
      </p:pic>
      <p:cxnSp>
        <p:nvCxnSpPr>
          <p:cNvPr id="28" name="Straight Arrow Connector 27"/>
          <p:cNvCxnSpPr/>
          <p:nvPr/>
        </p:nvCxnSpPr>
        <p:spPr>
          <a:xfrm flipV="1">
            <a:off x="2999079" y="4908884"/>
            <a:ext cx="2182748" cy="417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0457614" y="6581001"/>
            <a:ext cx="1734386" cy="276999"/>
          </a:xfrm>
          <a:prstGeom prst="rect">
            <a:avLst/>
          </a:prstGeom>
        </p:spPr>
        <p:txBody>
          <a:bodyPr wrap="none">
            <a:spAutoFit/>
          </a:bodyPr>
          <a:lstStyle/>
          <a:p>
            <a:r>
              <a:rPr lang="en-US" sz="1200" dirty="0"/>
              <a:t>www.aboutkidshealth.ca</a:t>
            </a:r>
          </a:p>
        </p:txBody>
      </p:sp>
      <p:sp>
        <p:nvSpPr>
          <p:cNvPr id="35" name="Right Arrow 34"/>
          <p:cNvSpPr/>
          <p:nvPr/>
        </p:nvSpPr>
        <p:spPr>
          <a:xfrm>
            <a:off x="3834063" y="1443789"/>
            <a:ext cx="1476101" cy="249029"/>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Image 15">
            <a:extLst>
              <a:ext uri="{FF2B5EF4-FFF2-40B4-BE49-F238E27FC236}">
                <a16:creationId xmlns:a16="http://schemas.microsoft.com/office/drawing/2014/main" xmlns="" id="{0020D9DA-9DB9-BC40-AFE0-F5E7977BDD81}"/>
              </a:ext>
            </a:extLst>
          </p:cNvPr>
          <p:cNvPicPr>
            <a:picLocks noChangeAspect="1"/>
          </p:cNvPicPr>
          <p:nvPr/>
        </p:nvPicPr>
        <p:blipFill>
          <a:blip r:embed="rId5"/>
          <a:stretch>
            <a:fillRect/>
          </a:stretch>
        </p:blipFill>
        <p:spPr>
          <a:xfrm>
            <a:off x="2761322" y="955023"/>
            <a:ext cx="845040" cy="1085539"/>
          </a:xfrm>
          <a:prstGeom prst="rect">
            <a:avLst/>
          </a:prstGeom>
        </p:spPr>
      </p:pic>
      <p:pic>
        <p:nvPicPr>
          <p:cNvPr id="37" name="Image 11">
            <a:extLst>
              <a:ext uri="{FF2B5EF4-FFF2-40B4-BE49-F238E27FC236}">
                <a16:creationId xmlns:a16="http://schemas.microsoft.com/office/drawing/2014/main" xmlns="" id="{62CB66F5-0005-2F4E-A5F5-00ADA270CCEC}"/>
              </a:ext>
            </a:extLst>
          </p:cNvPr>
          <p:cNvPicPr>
            <a:picLocks noChangeAspect="1"/>
          </p:cNvPicPr>
          <p:nvPr/>
        </p:nvPicPr>
        <p:blipFill>
          <a:blip r:embed="rId6"/>
          <a:stretch>
            <a:fillRect/>
          </a:stretch>
        </p:blipFill>
        <p:spPr>
          <a:xfrm>
            <a:off x="5748492" y="1170838"/>
            <a:ext cx="983999" cy="908307"/>
          </a:xfrm>
          <a:prstGeom prst="rect">
            <a:avLst/>
          </a:prstGeom>
        </p:spPr>
      </p:pic>
      <p:cxnSp>
        <p:nvCxnSpPr>
          <p:cNvPr id="39" name="Straight Arrow Connector 38"/>
          <p:cNvCxnSpPr/>
          <p:nvPr/>
        </p:nvCxnSpPr>
        <p:spPr>
          <a:xfrm>
            <a:off x="6208182" y="2621791"/>
            <a:ext cx="16155" cy="15604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045354" y="2088858"/>
            <a:ext cx="2390273" cy="523220"/>
          </a:xfrm>
          <a:prstGeom prst="rect">
            <a:avLst/>
          </a:prstGeom>
          <a:noFill/>
          <a:ln>
            <a:solidFill>
              <a:schemeClr val="tx1"/>
            </a:solidFill>
          </a:ln>
        </p:spPr>
        <p:txBody>
          <a:bodyPr wrap="square" rtlCol="0">
            <a:spAutoFit/>
          </a:bodyPr>
          <a:lstStyle/>
          <a:p>
            <a:pPr algn="ctr"/>
            <a:r>
              <a:rPr lang="fr-FR" sz="1400" dirty="0" smtClean="0"/>
              <a:t>Immature mouse </a:t>
            </a:r>
            <a:r>
              <a:rPr lang="fr-FR" sz="1400" dirty="0" err="1" smtClean="0"/>
              <a:t>fetal</a:t>
            </a:r>
            <a:r>
              <a:rPr lang="fr-FR" sz="1400" dirty="0" smtClean="0"/>
              <a:t> </a:t>
            </a:r>
          </a:p>
          <a:p>
            <a:pPr algn="ctr"/>
            <a:r>
              <a:rPr lang="fr-FR" sz="1400" dirty="0" err="1"/>
              <a:t>i</a:t>
            </a:r>
            <a:r>
              <a:rPr lang="fr-FR" sz="1400" dirty="0" err="1" smtClean="0"/>
              <a:t>leal</a:t>
            </a:r>
            <a:r>
              <a:rPr lang="fr-FR" sz="1400" dirty="0" smtClean="0"/>
              <a:t> </a:t>
            </a:r>
            <a:r>
              <a:rPr lang="fr-FR" sz="1400" dirty="0" err="1" smtClean="0"/>
              <a:t>enterocytes</a:t>
            </a:r>
            <a:endParaRPr lang="en-US" sz="1400" dirty="0"/>
          </a:p>
        </p:txBody>
      </p:sp>
      <p:sp>
        <p:nvSpPr>
          <p:cNvPr id="42" name="TextBox 41"/>
          <p:cNvSpPr txBox="1"/>
          <p:nvPr/>
        </p:nvSpPr>
        <p:spPr>
          <a:xfrm>
            <a:off x="2391796" y="2052404"/>
            <a:ext cx="1214566" cy="523220"/>
          </a:xfrm>
          <a:prstGeom prst="rect">
            <a:avLst/>
          </a:prstGeom>
          <a:noFill/>
          <a:ln>
            <a:solidFill>
              <a:schemeClr val="tx1"/>
            </a:solidFill>
          </a:ln>
        </p:spPr>
        <p:txBody>
          <a:bodyPr wrap="square" rtlCol="0">
            <a:spAutoFit/>
          </a:bodyPr>
          <a:lstStyle/>
          <a:p>
            <a:pPr algn="ctr"/>
            <a:r>
              <a:rPr lang="fr-FR" sz="1400" dirty="0" err="1" smtClean="0"/>
              <a:t>Fetal</a:t>
            </a:r>
            <a:r>
              <a:rPr lang="fr-FR" sz="1400" dirty="0" smtClean="0"/>
              <a:t> mouse</a:t>
            </a:r>
          </a:p>
          <a:p>
            <a:pPr algn="ctr"/>
            <a:r>
              <a:rPr lang="fr-FR" sz="1400" dirty="0" smtClean="0"/>
              <a:t>(E 18.5)</a:t>
            </a:r>
            <a:endParaRPr lang="en-US" sz="1400" dirty="0"/>
          </a:p>
        </p:txBody>
      </p:sp>
      <p:sp>
        <p:nvSpPr>
          <p:cNvPr id="45" name="TextBox 44"/>
          <p:cNvSpPr txBox="1"/>
          <p:nvPr/>
        </p:nvSpPr>
        <p:spPr>
          <a:xfrm>
            <a:off x="272716" y="5855870"/>
            <a:ext cx="2277980" cy="738664"/>
          </a:xfrm>
          <a:prstGeom prst="rect">
            <a:avLst/>
          </a:prstGeom>
          <a:noFill/>
          <a:ln>
            <a:solidFill>
              <a:schemeClr val="tx1"/>
            </a:solidFill>
          </a:ln>
        </p:spPr>
        <p:txBody>
          <a:bodyPr wrap="square" rtlCol="0">
            <a:spAutoFit/>
          </a:bodyPr>
          <a:lstStyle/>
          <a:p>
            <a:pPr algn="ctr"/>
            <a:r>
              <a:rPr lang="fr-FR" sz="1400" dirty="0" err="1" smtClean="0"/>
              <a:t>Healthy</a:t>
            </a:r>
            <a:r>
              <a:rPr lang="fr-FR" sz="1400" dirty="0" smtClean="0"/>
              <a:t> </a:t>
            </a:r>
            <a:r>
              <a:rPr lang="fr-FR" sz="1400" dirty="0" err="1" smtClean="0"/>
              <a:t>human</a:t>
            </a:r>
            <a:endParaRPr lang="fr-FR" sz="1400" dirty="0" smtClean="0"/>
          </a:p>
          <a:p>
            <a:pPr algn="ctr"/>
            <a:r>
              <a:rPr lang="fr-FR" sz="1400" dirty="0" err="1" smtClean="0"/>
              <a:t>fetal</a:t>
            </a:r>
            <a:r>
              <a:rPr lang="fr-FR" sz="1400" dirty="0" smtClean="0"/>
              <a:t> </a:t>
            </a:r>
            <a:r>
              <a:rPr lang="fr-FR" sz="1400" dirty="0" err="1" smtClean="0"/>
              <a:t>ileal</a:t>
            </a:r>
            <a:r>
              <a:rPr lang="fr-FR" sz="1400" dirty="0" smtClean="0"/>
              <a:t> </a:t>
            </a:r>
            <a:r>
              <a:rPr lang="fr-FR" sz="1400" dirty="0" err="1" smtClean="0"/>
              <a:t>enterocytes</a:t>
            </a:r>
            <a:endParaRPr lang="fr-FR" sz="1400" dirty="0" smtClean="0"/>
          </a:p>
          <a:p>
            <a:pPr algn="ctr"/>
            <a:r>
              <a:rPr lang="fr-FR" sz="1400" dirty="0" smtClean="0"/>
              <a:t>(H4 </a:t>
            </a:r>
            <a:r>
              <a:rPr lang="fr-FR" sz="1400" dirty="0" err="1" smtClean="0"/>
              <a:t>cells</a:t>
            </a:r>
            <a:r>
              <a:rPr lang="fr-FR" sz="1400" dirty="0" smtClean="0"/>
              <a:t>)</a:t>
            </a:r>
            <a:endParaRPr lang="en-US" sz="1400" dirty="0"/>
          </a:p>
        </p:txBody>
      </p:sp>
      <p:sp>
        <p:nvSpPr>
          <p:cNvPr id="46" name="TextBox 45"/>
          <p:cNvSpPr txBox="1"/>
          <p:nvPr/>
        </p:nvSpPr>
        <p:spPr>
          <a:xfrm>
            <a:off x="5743185" y="5576190"/>
            <a:ext cx="994610" cy="369332"/>
          </a:xfrm>
          <a:prstGeom prst="rect">
            <a:avLst/>
          </a:prstGeom>
          <a:noFill/>
        </p:spPr>
        <p:txBody>
          <a:bodyPr wrap="square" rtlCol="0">
            <a:spAutoFit/>
          </a:bodyPr>
          <a:lstStyle/>
          <a:p>
            <a:pPr algn="ctr"/>
            <a:r>
              <a:rPr lang="fr-FR" i="1" dirty="0" smtClean="0"/>
              <a:t>In vitro</a:t>
            </a:r>
            <a:endParaRPr lang="en-US" i="1" dirty="0"/>
          </a:p>
        </p:txBody>
      </p:sp>
      <p:sp>
        <p:nvSpPr>
          <p:cNvPr id="48" name="TextBox 47"/>
          <p:cNvSpPr txBox="1"/>
          <p:nvPr/>
        </p:nvSpPr>
        <p:spPr>
          <a:xfrm>
            <a:off x="9007658" y="5746660"/>
            <a:ext cx="2086271" cy="738664"/>
          </a:xfrm>
          <a:prstGeom prst="rect">
            <a:avLst/>
          </a:prstGeom>
          <a:noFill/>
          <a:ln>
            <a:solidFill>
              <a:schemeClr val="tx1"/>
            </a:solidFill>
          </a:ln>
        </p:spPr>
        <p:txBody>
          <a:bodyPr wrap="square" rtlCol="0">
            <a:spAutoFit/>
          </a:bodyPr>
          <a:lstStyle/>
          <a:p>
            <a:pPr algn="ctr"/>
            <a:r>
              <a:rPr lang="fr-FR" sz="1400" dirty="0" err="1"/>
              <a:t>H</a:t>
            </a:r>
            <a:r>
              <a:rPr lang="fr-FR" sz="1400" dirty="0" err="1" smtClean="0"/>
              <a:t>uman</a:t>
            </a:r>
            <a:r>
              <a:rPr lang="fr-FR" sz="1400" dirty="0" smtClean="0"/>
              <a:t> </a:t>
            </a:r>
            <a:r>
              <a:rPr lang="fr-FR" sz="1400" dirty="0" err="1" smtClean="0"/>
              <a:t>ileal</a:t>
            </a:r>
            <a:r>
              <a:rPr lang="fr-FR" sz="1400" dirty="0" smtClean="0"/>
              <a:t> </a:t>
            </a:r>
            <a:r>
              <a:rPr lang="fr-FR" sz="1400" dirty="0" err="1" smtClean="0"/>
              <a:t>enterocytes</a:t>
            </a:r>
            <a:r>
              <a:rPr lang="fr-FR" sz="1400" dirty="0" smtClean="0"/>
              <a:t> </a:t>
            </a:r>
            <a:r>
              <a:rPr lang="fr-FR" sz="1400" dirty="0" err="1" smtClean="0"/>
              <a:t>from</a:t>
            </a:r>
            <a:r>
              <a:rPr lang="fr-FR" sz="1400" dirty="0" smtClean="0"/>
              <a:t> a NEC </a:t>
            </a:r>
            <a:r>
              <a:rPr lang="fr-FR" sz="1400" dirty="0" err="1" smtClean="0"/>
              <a:t>neonate</a:t>
            </a:r>
            <a:endParaRPr lang="fr-FR" sz="1400" dirty="0" smtClean="0"/>
          </a:p>
          <a:p>
            <a:pPr algn="ctr"/>
            <a:r>
              <a:rPr lang="fr-FR" sz="1400" dirty="0" smtClean="0"/>
              <a:t>(NEC-IEC </a:t>
            </a:r>
            <a:r>
              <a:rPr lang="fr-FR" sz="1400" dirty="0" err="1" smtClean="0"/>
              <a:t>cells</a:t>
            </a:r>
            <a:r>
              <a:rPr lang="fr-FR" sz="1400" dirty="0" smtClean="0"/>
              <a:t>)</a:t>
            </a:r>
            <a:endParaRPr lang="en-US" sz="1400" dirty="0"/>
          </a:p>
        </p:txBody>
      </p:sp>
      <p:grpSp>
        <p:nvGrpSpPr>
          <p:cNvPr id="54" name="Group 53"/>
          <p:cNvGrpSpPr/>
          <p:nvPr/>
        </p:nvGrpSpPr>
        <p:grpSpPr>
          <a:xfrm>
            <a:off x="8935904" y="3401991"/>
            <a:ext cx="2158025" cy="2329444"/>
            <a:chOff x="8935904" y="3401991"/>
            <a:chExt cx="2158025" cy="2329444"/>
          </a:xfrm>
        </p:grpSpPr>
        <p:grpSp>
          <p:nvGrpSpPr>
            <p:cNvPr id="52" name="Group 51"/>
            <p:cNvGrpSpPr/>
            <p:nvPr/>
          </p:nvGrpSpPr>
          <p:grpSpPr>
            <a:xfrm>
              <a:off x="8935904" y="3401991"/>
              <a:ext cx="2158025" cy="2329444"/>
              <a:chOff x="8935904" y="3401991"/>
              <a:chExt cx="2158025" cy="2329444"/>
            </a:xfrm>
          </p:grpSpPr>
          <p:pic>
            <p:nvPicPr>
              <p:cNvPr id="29" name="Picture 28"/>
              <p:cNvPicPr>
                <a:picLocks noChangeAspect="1"/>
              </p:cNvPicPr>
              <p:nvPr/>
            </p:nvPicPr>
            <p:blipFill>
              <a:blip r:embed="rId7"/>
              <a:stretch>
                <a:fillRect/>
              </a:stretch>
            </p:blipFill>
            <p:spPr>
              <a:xfrm>
                <a:off x="8935904" y="3401991"/>
                <a:ext cx="2021135" cy="2329444"/>
              </a:xfrm>
              <a:prstGeom prst="rect">
                <a:avLst/>
              </a:prstGeom>
            </p:spPr>
          </p:pic>
          <p:sp>
            <p:nvSpPr>
              <p:cNvPr id="51" name="Rectangle 50"/>
              <p:cNvSpPr/>
              <p:nvPr/>
            </p:nvSpPr>
            <p:spPr>
              <a:xfrm>
                <a:off x="10587789" y="5207744"/>
                <a:ext cx="506140" cy="208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52"/>
            <p:cNvSpPr/>
            <p:nvPr/>
          </p:nvSpPr>
          <p:spPr>
            <a:xfrm>
              <a:off x="10587789" y="5150093"/>
              <a:ext cx="393845" cy="144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 name="Straight Arrow Connector 32"/>
          <p:cNvCxnSpPr/>
          <p:nvPr/>
        </p:nvCxnSpPr>
        <p:spPr>
          <a:xfrm flipH="1" flipV="1">
            <a:off x="7170820" y="4908884"/>
            <a:ext cx="2879975" cy="1424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77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1" grpId="0" animBg="1"/>
      <p:bldP spid="42" grpId="0" animBg="1"/>
      <p:bldP spid="45" grpId="0" animBg="1"/>
      <p:bldP spid="46" grpId="0"/>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E0BBF9-887F-C74E-ABB3-49B1ECDB5008}"/>
              </a:ext>
            </a:extLst>
          </p:cNvPr>
          <p:cNvSpPr txBox="1">
            <a:spLocks/>
          </p:cNvSpPr>
          <p:nvPr/>
        </p:nvSpPr>
        <p:spPr>
          <a:xfrm>
            <a:off x="-7458" y="-23176"/>
            <a:ext cx="12192000" cy="514350"/>
          </a:xfrm>
          <a:prstGeom prst="rect">
            <a:avLst/>
          </a:prstGeom>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en-US" sz="2800" b="1" dirty="0" err="1" smtClean="0"/>
              <a:t>Experimental</a:t>
            </a:r>
            <a:r>
              <a:rPr lang="fr-FR" altLang="en-US" sz="2800" b="1" dirty="0" smtClean="0"/>
              <a:t> workflow</a:t>
            </a:r>
            <a:endParaRPr lang="en-US" altLang="en-US" sz="2800" b="1" dirty="0"/>
          </a:p>
        </p:txBody>
      </p:sp>
      <p:pic>
        <p:nvPicPr>
          <p:cNvPr id="14" name="Picture 13"/>
          <p:cNvPicPr>
            <a:picLocks noChangeAspect="1"/>
          </p:cNvPicPr>
          <p:nvPr/>
        </p:nvPicPr>
        <p:blipFill rotWithShape="1">
          <a:blip r:embed="rId3"/>
          <a:srcRect r="74589"/>
          <a:stretch/>
        </p:blipFill>
        <p:spPr>
          <a:xfrm>
            <a:off x="4869471" y="1313053"/>
            <a:ext cx="767364" cy="1005263"/>
          </a:xfrm>
          <a:prstGeom prst="rect">
            <a:avLst/>
          </a:prstGeom>
        </p:spPr>
      </p:pic>
      <p:pic>
        <p:nvPicPr>
          <p:cNvPr id="15" name="Picture 14"/>
          <p:cNvPicPr>
            <a:picLocks noChangeAspect="1"/>
          </p:cNvPicPr>
          <p:nvPr/>
        </p:nvPicPr>
        <p:blipFill rotWithShape="1">
          <a:blip r:embed="rId4"/>
          <a:srcRect l="2877"/>
          <a:stretch/>
        </p:blipFill>
        <p:spPr>
          <a:xfrm>
            <a:off x="3737811" y="1281880"/>
            <a:ext cx="843860" cy="868860"/>
          </a:xfrm>
          <a:prstGeom prst="rect">
            <a:avLst/>
          </a:prstGeom>
        </p:spPr>
      </p:pic>
      <p:sp>
        <p:nvSpPr>
          <p:cNvPr id="12" name="Right Arrow 11"/>
          <p:cNvSpPr/>
          <p:nvPr/>
        </p:nvSpPr>
        <p:spPr>
          <a:xfrm>
            <a:off x="3918846" y="3936565"/>
            <a:ext cx="1507958" cy="61241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xmlns="" id="{9246A28A-9EED-5B4B-8126-B1460557820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36975" y="3232000"/>
            <a:ext cx="1860656" cy="172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114360" y="4042337"/>
            <a:ext cx="1090864" cy="369332"/>
          </a:xfrm>
          <a:prstGeom prst="rect">
            <a:avLst/>
          </a:prstGeom>
          <a:noFill/>
        </p:spPr>
        <p:txBody>
          <a:bodyPr wrap="square" rtlCol="0">
            <a:spAutoFit/>
          </a:bodyPr>
          <a:lstStyle/>
          <a:p>
            <a:r>
              <a:rPr lang="fr-FR" dirty="0" err="1" smtClean="0"/>
              <a:t>washing</a:t>
            </a:r>
            <a:endParaRPr lang="en-US" dirty="0"/>
          </a:p>
        </p:txBody>
      </p:sp>
      <p:cxnSp>
        <p:nvCxnSpPr>
          <p:cNvPr id="17" name="Straight Arrow Connector 16"/>
          <p:cNvCxnSpPr>
            <a:stCxn id="21" idx="2"/>
          </p:cNvCxnSpPr>
          <p:nvPr/>
        </p:nvCxnSpPr>
        <p:spPr>
          <a:xfrm>
            <a:off x="6963442" y="2736371"/>
            <a:ext cx="0" cy="14005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540646" y="2367039"/>
            <a:ext cx="845591" cy="369332"/>
          </a:xfrm>
          <a:prstGeom prst="rect">
            <a:avLst/>
          </a:prstGeom>
          <a:noFill/>
          <a:ln>
            <a:solidFill>
              <a:schemeClr val="tx1"/>
            </a:solidFill>
          </a:ln>
        </p:spPr>
        <p:txBody>
          <a:bodyPr wrap="square" rtlCol="0">
            <a:spAutoFit/>
          </a:bodyPr>
          <a:lstStyle/>
          <a:p>
            <a:pPr algn="ctr"/>
            <a:r>
              <a:rPr lang="fr-FR" dirty="0" smtClean="0"/>
              <a:t>IL-1</a:t>
            </a:r>
            <a:r>
              <a:rPr lang="en-US" dirty="0" smtClean="0"/>
              <a:t>β</a:t>
            </a:r>
            <a:r>
              <a:rPr lang="fr-FR" dirty="0" smtClean="0"/>
              <a:t> </a:t>
            </a:r>
          </a:p>
        </p:txBody>
      </p:sp>
      <p:pic>
        <p:nvPicPr>
          <p:cNvPr id="22" name="Picture 21"/>
          <p:cNvPicPr>
            <a:picLocks noChangeAspect="1"/>
          </p:cNvPicPr>
          <p:nvPr/>
        </p:nvPicPr>
        <p:blipFill>
          <a:blip r:embed="rId6"/>
          <a:stretch>
            <a:fillRect/>
          </a:stretch>
        </p:blipFill>
        <p:spPr>
          <a:xfrm>
            <a:off x="10081668" y="687620"/>
            <a:ext cx="1476375" cy="1495425"/>
          </a:xfrm>
          <a:prstGeom prst="rect">
            <a:avLst/>
          </a:prstGeom>
        </p:spPr>
      </p:pic>
      <p:sp>
        <p:nvSpPr>
          <p:cNvPr id="25" name="TextBox 24"/>
          <p:cNvSpPr txBox="1"/>
          <p:nvPr/>
        </p:nvSpPr>
        <p:spPr>
          <a:xfrm>
            <a:off x="10043431" y="2171607"/>
            <a:ext cx="1552850" cy="646331"/>
          </a:xfrm>
          <a:prstGeom prst="rect">
            <a:avLst/>
          </a:prstGeom>
          <a:noFill/>
        </p:spPr>
        <p:txBody>
          <a:bodyPr wrap="square" rtlCol="0">
            <a:spAutoFit/>
          </a:bodyPr>
          <a:lstStyle/>
          <a:p>
            <a:pPr algn="ctr"/>
            <a:r>
              <a:rPr lang="fr-FR" dirty="0" smtClean="0"/>
              <a:t>ELISA Test</a:t>
            </a:r>
          </a:p>
          <a:p>
            <a:pPr algn="ctr"/>
            <a:r>
              <a:rPr lang="fr-FR" dirty="0" smtClean="0"/>
              <a:t>IL-6 and IL-8</a:t>
            </a:r>
            <a:endParaRPr lang="en-US" dirty="0"/>
          </a:p>
        </p:txBody>
      </p:sp>
      <p:grpSp>
        <p:nvGrpSpPr>
          <p:cNvPr id="8" name="Group 7"/>
          <p:cNvGrpSpPr/>
          <p:nvPr/>
        </p:nvGrpSpPr>
        <p:grpSpPr>
          <a:xfrm rot="19075694">
            <a:off x="7629297" y="2140118"/>
            <a:ext cx="2628710" cy="679101"/>
            <a:chOff x="7854617" y="3723663"/>
            <a:chExt cx="1726734" cy="679101"/>
          </a:xfrm>
        </p:grpSpPr>
        <p:sp>
          <p:nvSpPr>
            <p:cNvPr id="26" name="Right Arrow 25"/>
            <p:cNvSpPr/>
            <p:nvPr/>
          </p:nvSpPr>
          <p:spPr>
            <a:xfrm>
              <a:off x="7854617" y="3723663"/>
              <a:ext cx="1522749" cy="67910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8013722" y="3849799"/>
              <a:ext cx="1567629" cy="369332"/>
            </a:xfrm>
            <a:prstGeom prst="rect">
              <a:avLst/>
            </a:prstGeom>
            <a:noFill/>
          </p:spPr>
          <p:txBody>
            <a:bodyPr wrap="square" rtlCol="0">
              <a:spAutoFit/>
            </a:bodyPr>
            <a:lstStyle/>
            <a:p>
              <a:r>
                <a:rPr lang="fr-FR" dirty="0" err="1" smtClean="0"/>
                <a:t>supernatants</a:t>
              </a:r>
              <a:endParaRPr lang="en-US" dirty="0"/>
            </a:p>
          </p:txBody>
        </p:sp>
      </p:grpSp>
      <p:sp>
        <p:nvSpPr>
          <p:cNvPr id="29" name="TextBox 28"/>
          <p:cNvSpPr txBox="1"/>
          <p:nvPr/>
        </p:nvSpPr>
        <p:spPr>
          <a:xfrm>
            <a:off x="3631037" y="2119204"/>
            <a:ext cx="2088649" cy="646331"/>
          </a:xfrm>
          <a:prstGeom prst="rect">
            <a:avLst/>
          </a:prstGeom>
          <a:noFill/>
          <a:ln>
            <a:solidFill>
              <a:schemeClr val="tx1"/>
            </a:solidFill>
          </a:ln>
        </p:spPr>
        <p:txBody>
          <a:bodyPr wrap="none" rtlCol="0">
            <a:spAutoFit/>
          </a:bodyPr>
          <a:lstStyle/>
          <a:p>
            <a:pPr algn="ctr"/>
            <a:r>
              <a:rPr lang="fr-FR" i="1" dirty="0" smtClean="0"/>
              <a:t>B. </a:t>
            </a:r>
            <a:r>
              <a:rPr lang="fr-FR" i="1" dirty="0" err="1" smtClean="0"/>
              <a:t>Fragilis</a:t>
            </a:r>
            <a:r>
              <a:rPr lang="fr-FR" i="1" dirty="0" smtClean="0"/>
              <a:t> </a:t>
            </a:r>
            <a:r>
              <a:rPr lang="fr-FR" dirty="0" smtClean="0"/>
              <a:t>w/</a:t>
            </a:r>
            <a:r>
              <a:rPr lang="fr-FR" dirty="0" err="1" smtClean="0"/>
              <a:t>wo</a:t>
            </a:r>
            <a:r>
              <a:rPr lang="fr-FR" dirty="0" smtClean="0"/>
              <a:t> PSA</a:t>
            </a:r>
          </a:p>
          <a:p>
            <a:pPr algn="ctr"/>
            <a:r>
              <a:rPr lang="fr-FR" dirty="0" err="1" smtClean="0"/>
              <a:t>Purified</a:t>
            </a:r>
            <a:r>
              <a:rPr lang="fr-FR" dirty="0" smtClean="0"/>
              <a:t> PSA</a:t>
            </a:r>
          </a:p>
        </p:txBody>
      </p:sp>
      <p:pic>
        <p:nvPicPr>
          <p:cNvPr id="24" name="Picture 23">
            <a:extLst>
              <a:ext uri="{FF2B5EF4-FFF2-40B4-BE49-F238E27FC236}">
                <a16:creationId xmlns:a16="http://schemas.microsoft.com/office/drawing/2014/main" xmlns="" id="{9246A28A-9EED-5B4B-8126-B1460557820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4532" y="3232198"/>
            <a:ext cx="1860656" cy="172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1645974" y="4882862"/>
            <a:ext cx="1737772" cy="923330"/>
          </a:xfrm>
          <a:prstGeom prst="rect">
            <a:avLst/>
          </a:prstGeom>
          <a:noFill/>
        </p:spPr>
        <p:txBody>
          <a:bodyPr wrap="square" rtlCol="0">
            <a:spAutoFit/>
          </a:bodyPr>
          <a:lstStyle/>
          <a:p>
            <a:pPr algn="ctr"/>
            <a:r>
              <a:rPr lang="fr-FR" dirty="0" err="1" smtClean="0"/>
              <a:t>Human</a:t>
            </a:r>
            <a:r>
              <a:rPr lang="fr-FR" dirty="0" smtClean="0"/>
              <a:t>/Mouse</a:t>
            </a:r>
          </a:p>
          <a:p>
            <a:pPr algn="ctr"/>
            <a:r>
              <a:rPr lang="fr-FR" dirty="0" smtClean="0"/>
              <a:t>immature </a:t>
            </a:r>
            <a:r>
              <a:rPr lang="fr-FR" dirty="0" err="1"/>
              <a:t>e</a:t>
            </a:r>
            <a:r>
              <a:rPr lang="fr-FR" dirty="0" err="1" smtClean="0"/>
              <a:t>nterocytes</a:t>
            </a:r>
            <a:endParaRPr lang="en-US" dirty="0"/>
          </a:p>
        </p:txBody>
      </p:sp>
      <p:cxnSp>
        <p:nvCxnSpPr>
          <p:cNvPr id="16" name="Straight Arrow Connector 15"/>
          <p:cNvCxnSpPr>
            <a:stCxn id="3" idx="2"/>
          </p:cNvCxnSpPr>
          <p:nvPr/>
        </p:nvCxnSpPr>
        <p:spPr>
          <a:xfrm flipH="1">
            <a:off x="2529780" y="2996367"/>
            <a:ext cx="8930" cy="11530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1" name="Image 15">
            <a:extLst>
              <a:ext uri="{FF2B5EF4-FFF2-40B4-BE49-F238E27FC236}">
                <a16:creationId xmlns:a16="http://schemas.microsoft.com/office/drawing/2014/main" xmlns="" id="{0020D9DA-9DB9-BC40-AFE0-F5E7977BDD81}"/>
              </a:ext>
            </a:extLst>
          </p:cNvPr>
          <p:cNvPicPr>
            <a:picLocks noChangeAspect="1"/>
          </p:cNvPicPr>
          <p:nvPr/>
        </p:nvPicPr>
        <p:blipFill>
          <a:blip r:embed="rId7"/>
          <a:stretch>
            <a:fillRect/>
          </a:stretch>
        </p:blipFill>
        <p:spPr>
          <a:xfrm>
            <a:off x="2254454" y="1128470"/>
            <a:ext cx="688712" cy="884720"/>
          </a:xfrm>
          <a:prstGeom prst="rect">
            <a:avLst/>
          </a:prstGeom>
        </p:spPr>
      </p:pic>
      <p:sp>
        <p:nvSpPr>
          <p:cNvPr id="3" name="TextBox 2"/>
          <p:cNvSpPr txBox="1"/>
          <p:nvPr/>
        </p:nvSpPr>
        <p:spPr>
          <a:xfrm>
            <a:off x="2001849" y="2073037"/>
            <a:ext cx="1073722" cy="923330"/>
          </a:xfrm>
          <a:prstGeom prst="rect">
            <a:avLst/>
          </a:prstGeom>
          <a:noFill/>
          <a:ln>
            <a:solidFill>
              <a:schemeClr val="tx1"/>
            </a:solidFill>
          </a:ln>
        </p:spPr>
        <p:txBody>
          <a:bodyPr wrap="square" rtlCol="0">
            <a:spAutoFit/>
          </a:bodyPr>
          <a:lstStyle/>
          <a:p>
            <a:pPr algn="ctr"/>
            <a:r>
              <a:rPr lang="fr-FR" dirty="0" smtClean="0"/>
              <a:t>TLR4 -/-</a:t>
            </a:r>
          </a:p>
          <a:p>
            <a:pPr algn="ctr"/>
            <a:r>
              <a:rPr lang="fr-FR" dirty="0" smtClean="0"/>
              <a:t>TLR2 -/-</a:t>
            </a:r>
          </a:p>
          <a:p>
            <a:pPr algn="ctr"/>
            <a:r>
              <a:rPr lang="fr-FR" dirty="0" smtClean="0"/>
              <a:t>WT</a:t>
            </a:r>
            <a:endParaRPr lang="en-US" dirty="0"/>
          </a:p>
        </p:txBody>
      </p:sp>
      <p:cxnSp>
        <p:nvCxnSpPr>
          <p:cNvPr id="7" name="Straight Arrow Connector 6"/>
          <p:cNvCxnSpPr>
            <a:stCxn id="29" idx="2"/>
          </p:cNvCxnSpPr>
          <p:nvPr/>
        </p:nvCxnSpPr>
        <p:spPr>
          <a:xfrm flipH="1">
            <a:off x="2640208" y="2765535"/>
            <a:ext cx="2035154" cy="14403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59631" y="2073037"/>
            <a:ext cx="1486343" cy="923330"/>
          </a:xfrm>
          <a:prstGeom prst="rect">
            <a:avLst/>
          </a:prstGeom>
          <a:noFill/>
          <a:ln>
            <a:solidFill>
              <a:schemeClr val="tx1"/>
            </a:solidFill>
          </a:ln>
        </p:spPr>
        <p:txBody>
          <a:bodyPr wrap="square" rtlCol="0">
            <a:spAutoFit/>
          </a:bodyPr>
          <a:lstStyle/>
          <a:p>
            <a:pPr algn="ctr"/>
            <a:r>
              <a:rPr lang="fr-FR" dirty="0" smtClean="0"/>
              <a:t>TLR4 </a:t>
            </a:r>
            <a:r>
              <a:rPr lang="fr-FR" dirty="0" err="1" smtClean="0"/>
              <a:t>siRNA</a:t>
            </a:r>
            <a:endParaRPr lang="fr-FR" dirty="0" smtClean="0"/>
          </a:p>
          <a:p>
            <a:pPr algn="ctr"/>
            <a:r>
              <a:rPr lang="fr-FR" dirty="0" smtClean="0"/>
              <a:t>TLR2 </a:t>
            </a:r>
            <a:r>
              <a:rPr lang="fr-FR" dirty="0" err="1" smtClean="0"/>
              <a:t>siRNA</a:t>
            </a:r>
            <a:endParaRPr lang="fr-FR" dirty="0" smtClean="0"/>
          </a:p>
          <a:p>
            <a:pPr algn="ctr"/>
            <a:r>
              <a:rPr lang="fr-FR" dirty="0" smtClean="0"/>
              <a:t>Control </a:t>
            </a:r>
            <a:r>
              <a:rPr lang="fr-FR" dirty="0" err="1" smtClean="0"/>
              <a:t>siRNA</a:t>
            </a:r>
            <a:endParaRPr lang="en-US" dirty="0"/>
          </a:p>
        </p:txBody>
      </p:sp>
      <p:cxnSp>
        <p:nvCxnSpPr>
          <p:cNvPr id="41" name="Straight Arrow Connector 40"/>
          <p:cNvCxnSpPr>
            <a:stCxn id="35" idx="2"/>
          </p:cNvCxnSpPr>
          <p:nvPr/>
        </p:nvCxnSpPr>
        <p:spPr>
          <a:xfrm>
            <a:off x="902803" y="2996367"/>
            <a:ext cx="1491824" cy="12095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rot="1663408">
            <a:off x="7730860" y="4746090"/>
            <a:ext cx="3087648" cy="679101"/>
            <a:chOff x="7854617" y="3723663"/>
            <a:chExt cx="2028199" cy="679101"/>
          </a:xfrm>
        </p:grpSpPr>
        <p:sp>
          <p:nvSpPr>
            <p:cNvPr id="46" name="Right Arrow 45"/>
            <p:cNvSpPr/>
            <p:nvPr/>
          </p:nvSpPr>
          <p:spPr>
            <a:xfrm>
              <a:off x="7854617" y="3723663"/>
              <a:ext cx="1522749" cy="67910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8315187" y="3887263"/>
              <a:ext cx="1567629" cy="369332"/>
            </a:xfrm>
            <a:prstGeom prst="rect">
              <a:avLst/>
            </a:prstGeom>
            <a:noFill/>
          </p:spPr>
          <p:txBody>
            <a:bodyPr wrap="square" rtlCol="0">
              <a:spAutoFit/>
            </a:bodyPr>
            <a:lstStyle/>
            <a:p>
              <a:r>
                <a:rPr lang="fr-FR" dirty="0" err="1" smtClean="0"/>
                <a:t>cells</a:t>
              </a:r>
              <a:endParaRPr lang="en-US" dirty="0"/>
            </a:p>
          </p:txBody>
        </p:sp>
      </p:grpSp>
      <p:pic>
        <p:nvPicPr>
          <p:cNvPr id="48" name="Picture 47"/>
          <p:cNvPicPr>
            <a:picLocks noChangeAspect="1"/>
          </p:cNvPicPr>
          <p:nvPr/>
        </p:nvPicPr>
        <p:blipFill>
          <a:blip r:embed="rId8"/>
          <a:stretch>
            <a:fillRect/>
          </a:stretch>
        </p:blipFill>
        <p:spPr>
          <a:xfrm>
            <a:off x="10116719" y="3476190"/>
            <a:ext cx="1351454" cy="1533162"/>
          </a:xfrm>
          <a:prstGeom prst="rect">
            <a:avLst/>
          </a:prstGeom>
        </p:spPr>
      </p:pic>
      <p:sp>
        <p:nvSpPr>
          <p:cNvPr id="49" name="TextBox 48"/>
          <p:cNvSpPr txBox="1"/>
          <p:nvPr/>
        </p:nvSpPr>
        <p:spPr>
          <a:xfrm>
            <a:off x="10182754" y="4970207"/>
            <a:ext cx="1106863" cy="369332"/>
          </a:xfrm>
          <a:prstGeom prst="rect">
            <a:avLst/>
          </a:prstGeom>
          <a:noFill/>
        </p:spPr>
        <p:txBody>
          <a:bodyPr wrap="square" rtlCol="0">
            <a:spAutoFit/>
          </a:bodyPr>
          <a:lstStyle/>
          <a:p>
            <a:pPr algn="ctr"/>
            <a:r>
              <a:rPr lang="fr-FR" dirty="0" smtClean="0"/>
              <a:t>RT-</a:t>
            </a:r>
            <a:r>
              <a:rPr lang="fr-FR" dirty="0" err="1" smtClean="0"/>
              <a:t>qPCR</a:t>
            </a:r>
            <a:endParaRPr lang="en-US" dirty="0"/>
          </a:p>
        </p:txBody>
      </p:sp>
      <p:sp>
        <p:nvSpPr>
          <p:cNvPr id="50" name="TextBox 49"/>
          <p:cNvSpPr txBox="1"/>
          <p:nvPr/>
        </p:nvSpPr>
        <p:spPr>
          <a:xfrm>
            <a:off x="495096" y="958659"/>
            <a:ext cx="1153619" cy="366569"/>
          </a:xfrm>
          <a:prstGeom prst="rect">
            <a:avLst/>
          </a:prstGeom>
          <a:noFill/>
        </p:spPr>
        <p:txBody>
          <a:bodyPr wrap="square" rtlCol="0">
            <a:spAutoFit/>
          </a:bodyPr>
          <a:lstStyle/>
          <a:p>
            <a:r>
              <a:rPr lang="fr-FR" dirty="0" err="1"/>
              <a:t>H</a:t>
            </a:r>
            <a:r>
              <a:rPr lang="fr-FR" dirty="0" err="1" smtClean="0"/>
              <a:t>uman</a:t>
            </a:r>
            <a:endParaRPr lang="en-US" dirty="0"/>
          </a:p>
        </p:txBody>
      </p:sp>
      <p:sp>
        <p:nvSpPr>
          <p:cNvPr id="51" name="TextBox 50"/>
          <p:cNvSpPr txBox="1"/>
          <p:nvPr/>
        </p:nvSpPr>
        <p:spPr>
          <a:xfrm>
            <a:off x="2086660" y="785385"/>
            <a:ext cx="1060448" cy="369332"/>
          </a:xfrm>
          <a:prstGeom prst="rect">
            <a:avLst/>
          </a:prstGeom>
          <a:noFill/>
        </p:spPr>
        <p:txBody>
          <a:bodyPr wrap="square" rtlCol="0">
            <a:spAutoFit/>
          </a:bodyPr>
          <a:lstStyle/>
          <a:p>
            <a:pPr algn="ctr"/>
            <a:r>
              <a:rPr lang="fr-FR" dirty="0" smtClean="0"/>
              <a:t>Mouse</a:t>
            </a:r>
            <a:endParaRPr lang="en-US" dirty="0"/>
          </a:p>
        </p:txBody>
      </p:sp>
      <p:pic>
        <p:nvPicPr>
          <p:cNvPr id="52" name="Picture 51"/>
          <p:cNvPicPr>
            <a:picLocks noChangeAspect="1"/>
          </p:cNvPicPr>
          <p:nvPr/>
        </p:nvPicPr>
        <p:blipFill>
          <a:blip r:embed="rId9"/>
          <a:stretch>
            <a:fillRect/>
          </a:stretch>
        </p:blipFill>
        <p:spPr>
          <a:xfrm>
            <a:off x="10176675" y="5386827"/>
            <a:ext cx="1152741" cy="1042648"/>
          </a:xfrm>
          <a:prstGeom prst="rect">
            <a:avLst/>
          </a:prstGeom>
        </p:spPr>
      </p:pic>
      <p:sp>
        <p:nvSpPr>
          <p:cNvPr id="53" name="TextBox 52"/>
          <p:cNvSpPr txBox="1"/>
          <p:nvPr/>
        </p:nvSpPr>
        <p:spPr>
          <a:xfrm>
            <a:off x="9681402" y="6429475"/>
            <a:ext cx="2276906" cy="369332"/>
          </a:xfrm>
          <a:prstGeom prst="rect">
            <a:avLst/>
          </a:prstGeom>
          <a:noFill/>
        </p:spPr>
        <p:txBody>
          <a:bodyPr wrap="square" rtlCol="0">
            <a:spAutoFit/>
          </a:bodyPr>
          <a:lstStyle/>
          <a:p>
            <a:r>
              <a:rPr lang="fr-FR" dirty="0" smtClean="0"/>
              <a:t>Immunofluorescence</a:t>
            </a:r>
            <a:endParaRPr lang="en-US" dirty="0"/>
          </a:p>
        </p:txBody>
      </p:sp>
      <p:pic>
        <p:nvPicPr>
          <p:cNvPr id="4" name="Picture 3"/>
          <p:cNvPicPr>
            <a:picLocks noChangeAspect="1"/>
          </p:cNvPicPr>
          <p:nvPr/>
        </p:nvPicPr>
        <p:blipFill>
          <a:blip r:embed="rId10"/>
          <a:stretch>
            <a:fillRect/>
          </a:stretch>
        </p:blipFill>
        <p:spPr>
          <a:xfrm>
            <a:off x="300635" y="1420437"/>
            <a:ext cx="1266825" cy="447675"/>
          </a:xfrm>
          <a:prstGeom prst="rect">
            <a:avLst/>
          </a:prstGeom>
        </p:spPr>
      </p:pic>
    </p:spTree>
    <p:extLst>
      <p:ext uri="{BB962C8B-B14F-4D97-AF65-F5344CB8AC3E}">
        <p14:creationId xmlns:p14="http://schemas.microsoft.com/office/powerpoint/2010/main" val="330933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1" grpId="0" animBg="1"/>
      <p:bldP spid="25" grpId="0"/>
      <p:bldP spid="29" grpId="0" animBg="1"/>
      <p:bldP spid="30" grpId="0"/>
      <p:bldP spid="3" grpId="0" animBg="1"/>
      <p:bldP spid="35" grpId="0" animBg="1"/>
      <p:bldP spid="49" grpId="0"/>
      <p:bldP spid="50" grpId="0"/>
      <p:bldP spid="51" grpId="0"/>
      <p:bldP spid="53"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6990</TotalTime>
  <Words>1112</Words>
  <Application>Microsoft Office PowerPoint</Application>
  <PresentationFormat>Widescreen</PresentationFormat>
  <Paragraphs>154</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Wingdings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Karim Djebali</cp:lastModifiedBy>
  <cp:revision>229</cp:revision>
  <dcterms:created xsi:type="dcterms:W3CDTF">2018-12-13T15:08:10Z</dcterms:created>
  <dcterms:modified xsi:type="dcterms:W3CDTF">2019-01-21T11:33:12Z</dcterms:modified>
</cp:coreProperties>
</file>